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92" r:id="rId3"/>
    <p:sldId id="257" r:id="rId4"/>
    <p:sldId id="261" r:id="rId5"/>
    <p:sldId id="259" r:id="rId6"/>
    <p:sldId id="260" r:id="rId7"/>
    <p:sldId id="263" r:id="rId8"/>
    <p:sldId id="264" r:id="rId9"/>
    <p:sldId id="265" r:id="rId10"/>
    <p:sldId id="268" r:id="rId11"/>
    <p:sldId id="267" r:id="rId12"/>
    <p:sldId id="266" r:id="rId13"/>
    <p:sldId id="269" r:id="rId14"/>
    <p:sldId id="270" r:id="rId15"/>
    <p:sldId id="271" r:id="rId16"/>
    <p:sldId id="280" r:id="rId17"/>
    <p:sldId id="272" r:id="rId18"/>
    <p:sldId id="273" r:id="rId19"/>
    <p:sldId id="274" r:id="rId20"/>
    <p:sldId id="275" r:id="rId21"/>
    <p:sldId id="276" r:id="rId22"/>
    <p:sldId id="277" r:id="rId23"/>
    <p:sldId id="282" r:id="rId24"/>
    <p:sldId id="286" r:id="rId25"/>
    <p:sldId id="285" r:id="rId26"/>
    <p:sldId id="281" r:id="rId27"/>
    <p:sldId id="278" r:id="rId28"/>
    <p:sldId id="293" r:id="rId29"/>
    <p:sldId id="283" r:id="rId30"/>
    <p:sldId id="284" r:id="rId31"/>
    <p:sldId id="289" r:id="rId32"/>
    <p:sldId id="288" r:id="rId33"/>
    <p:sldId id="291" r:id="rId34"/>
    <p:sldId id="262"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7AA5D5-016B-88BD-98D7-EB3586160E19}" v="2" dt="2023-05-09T03:04:59.200"/>
    <p1510:client id="{40A987D8-6D81-EE0D-1D76-0124E401D60C}" v="480" dt="2023-05-08T18:44:16.666"/>
    <p1510:client id="{47704DE6-5E81-1D77-BEC2-DFCF0035910E}" v="1095" dt="2023-04-26T22:53:11.570"/>
    <p1510:client id="{B586CE00-2C29-44FD-BFBF-0418A4853E1C}" v="82" dt="2023-04-25T16:10:20.452"/>
    <p1510:client id="{DE50D2AA-BA86-0A0E-7A7A-03C18E40D2CF}" v="933" dt="2023-04-26T13:52:46.071"/>
    <p1510:client id="{F8E7D639-1321-B87B-D7A7-FAD09624E7BA}" v="189" dt="2023-04-26T12:19:05.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00BFA4-C14E-442F-AF78-4C895996D32F}" type="doc">
      <dgm:prSet loTypeId="urn:microsoft.com/office/officeart/2018/2/layout/IconCircle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3F64AD8-02ED-4FDD-83AA-6390724D6E2D}">
      <dgm:prSet/>
      <dgm:spPr/>
      <dgm:t>
        <a:bodyPr/>
        <a:lstStyle/>
        <a:p>
          <a:pPr>
            <a:lnSpc>
              <a:spcPct val="100000"/>
            </a:lnSpc>
          </a:pPr>
          <a:r>
            <a:rPr lang="en-US" dirty="0"/>
            <a:t>Dataset size</a:t>
          </a:r>
        </a:p>
      </dgm:t>
    </dgm:pt>
    <dgm:pt modelId="{322BACEF-3E1A-4868-8C04-6385CF9459A6}" type="parTrans" cxnId="{E575D893-B573-44EB-87A7-FCB995FCABAC}">
      <dgm:prSet/>
      <dgm:spPr/>
      <dgm:t>
        <a:bodyPr/>
        <a:lstStyle/>
        <a:p>
          <a:endParaRPr lang="en-US"/>
        </a:p>
      </dgm:t>
    </dgm:pt>
    <dgm:pt modelId="{2D23742D-04E1-42E5-AC37-B08834BBB4C4}" type="sibTrans" cxnId="{E575D893-B573-44EB-87A7-FCB995FCABAC}">
      <dgm:prSet/>
      <dgm:spPr/>
      <dgm:t>
        <a:bodyPr/>
        <a:lstStyle/>
        <a:p>
          <a:pPr>
            <a:lnSpc>
              <a:spcPct val="100000"/>
            </a:lnSpc>
          </a:pPr>
          <a:endParaRPr lang="en-US"/>
        </a:p>
      </dgm:t>
    </dgm:pt>
    <dgm:pt modelId="{23B9CB07-F435-475A-AD02-14A8DBB1C87D}">
      <dgm:prSet/>
      <dgm:spPr/>
      <dgm:t>
        <a:bodyPr/>
        <a:lstStyle/>
        <a:p>
          <a:pPr>
            <a:lnSpc>
              <a:spcPct val="100000"/>
            </a:lnSpc>
          </a:pPr>
          <a:r>
            <a:rPr lang="en-US" dirty="0"/>
            <a:t>Improper locations</a:t>
          </a:r>
        </a:p>
      </dgm:t>
    </dgm:pt>
    <dgm:pt modelId="{39AD2322-F1BE-4770-B2B1-8B6476DBA693}" type="parTrans" cxnId="{CD7F9456-0F78-4780-BCD6-08614B61A6DF}">
      <dgm:prSet/>
      <dgm:spPr/>
      <dgm:t>
        <a:bodyPr/>
        <a:lstStyle/>
        <a:p>
          <a:endParaRPr lang="en-US"/>
        </a:p>
      </dgm:t>
    </dgm:pt>
    <dgm:pt modelId="{EBD5CAD6-9D01-49B8-B642-5ADBB86D6A19}" type="sibTrans" cxnId="{CD7F9456-0F78-4780-BCD6-08614B61A6DF}">
      <dgm:prSet/>
      <dgm:spPr/>
      <dgm:t>
        <a:bodyPr/>
        <a:lstStyle/>
        <a:p>
          <a:pPr>
            <a:lnSpc>
              <a:spcPct val="100000"/>
            </a:lnSpc>
          </a:pPr>
          <a:endParaRPr lang="en-US"/>
        </a:p>
      </dgm:t>
    </dgm:pt>
    <dgm:pt modelId="{7E4D177F-5653-4F49-BBD2-94E4A6AFF977}">
      <dgm:prSet/>
      <dgm:spPr/>
      <dgm:t>
        <a:bodyPr/>
        <a:lstStyle/>
        <a:p>
          <a:pPr>
            <a:lnSpc>
              <a:spcPct val="100000"/>
            </a:lnSpc>
          </a:pPr>
          <a:r>
            <a:rPr lang="en-US" dirty="0"/>
            <a:t>Spam</a:t>
          </a:r>
        </a:p>
      </dgm:t>
    </dgm:pt>
    <dgm:pt modelId="{39E5E40E-07A4-42A9-A754-FD59BED55EB9}" type="parTrans" cxnId="{8E2792E9-86E8-41B7-883B-1B7A9614B832}">
      <dgm:prSet/>
      <dgm:spPr/>
      <dgm:t>
        <a:bodyPr/>
        <a:lstStyle/>
        <a:p>
          <a:endParaRPr lang="en-US"/>
        </a:p>
      </dgm:t>
    </dgm:pt>
    <dgm:pt modelId="{38BCAA7E-BAF1-4BF8-8CCD-59FECD3DD1D8}" type="sibTrans" cxnId="{8E2792E9-86E8-41B7-883B-1B7A9614B832}">
      <dgm:prSet/>
      <dgm:spPr/>
      <dgm:t>
        <a:bodyPr/>
        <a:lstStyle/>
        <a:p>
          <a:endParaRPr lang="en-US"/>
        </a:p>
      </dgm:t>
    </dgm:pt>
    <dgm:pt modelId="{1FC4CBAF-AAC0-4809-AF1A-82C66EC02A48}" type="pres">
      <dgm:prSet presAssocID="{A600BFA4-C14E-442F-AF78-4C895996D32F}" presName="root" presStyleCnt="0">
        <dgm:presLayoutVars>
          <dgm:dir/>
          <dgm:resizeHandles val="exact"/>
        </dgm:presLayoutVars>
      </dgm:prSet>
      <dgm:spPr/>
    </dgm:pt>
    <dgm:pt modelId="{7EB589FF-7849-4C24-9357-FD54957381E4}" type="pres">
      <dgm:prSet presAssocID="{A600BFA4-C14E-442F-AF78-4C895996D32F}" presName="container" presStyleCnt="0">
        <dgm:presLayoutVars>
          <dgm:dir/>
          <dgm:resizeHandles val="exact"/>
        </dgm:presLayoutVars>
      </dgm:prSet>
      <dgm:spPr/>
    </dgm:pt>
    <dgm:pt modelId="{C0E9315D-FF32-40B2-896D-AFC918EA9EBB}" type="pres">
      <dgm:prSet presAssocID="{F3F64AD8-02ED-4FDD-83AA-6390724D6E2D}" presName="compNode" presStyleCnt="0"/>
      <dgm:spPr/>
    </dgm:pt>
    <dgm:pt modelId="{3EC19888-A83B-4FBE-96C5-2D846374703B}" type="pres">
      <dgm:prSet presAssocID="{F3F64AD8-02ED-4FDD-83AA-6390724D6E2D}" presName="iconBgRect" presStyleLbl="bgShp" presStyleIdx="0" presStyleCnt="3"/>
      <dgm:spPr/>
    </dgm:pt>
    <dgm:pt modelId="{5095F57D-9A21-4B2B-8281-D32A85F85EAC}" type="pres">
      <dgm:prSet presAssocID="{F3F64AD8-02ED-4FDD-83AA-6390724D6E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6093BA4-BCC6-4111-AAAF-EEC3BB0ADE44}" type="pres">
      <dgm:prSet presAssocID="{F3F64AD8-02ED-4FDD-83AA-6390724D6E2D}" presName="spaceRect" presStyleCnt="0"/>
      <dgm:spPr/>
    </dgm:pt>
    <dgm:pt modelId="{0D744319-2506-4E7E-A42A-AF85A30BEB02}" type="pres">
      <dgm:prSet presAssocID="{F3F64AD8-02ED-4FDD-83AA-6390724D6E2D}" presName="textRect" presStyleLbl="revTx" presStyleIdx="0" presStyleCnt="3">
        <dgm:presLayoutVars>
          <dgm:chMax val="1"/>
          <dgm:chPref val="1"/>
        </dgm:presLayoutVars>
      </dgm:prSet>
      <dgm:spPr/>
    </dgm:pt>
    <dgm:pt modelId="{A61EB5CD-FDAA-4E0D-B510-3F376A243C53}" type="pres">
      <dgm:prSet presAssocID="{2D23742D-04E1-42E5-AC37-B08834BBB4C4}" presName="sibTrans" presStyleLbl="sibTrans2D1" presStyleIdx="0" presStyleCnt="0"/>
      <dgm:spPr/>
    </dgm:pt>
    <dgm:pt modelId="{CD105108-0C18-43CF-B308-6D7CC6FABB16}" type="pres">
      <dgm:prSet presAssocID="{23B9CB07-F435-475A-AD02-14A8DBB1C87D}" presName="compNode" presStyleCnt="0"/>
      <dgm:spPr/>
    </dgm:pt>
    <dgm:pt modelId="{A8974F08-D83F-4103-83AE-23A8FE3553BB}" type="pres">
      <dgm:prSet presAssocID="{23B9CB07-F435-475A-AD02-14A8DBB1C87D}" presName="iconBgRect" presStyleLbl="bgShp" presStyleIdx="1" presStyleCnt="3"/>
      <dgm:spPr/>
    </dgm:pt>
    <dgm:pt modelId="{C03B210D-0B50-4136-B672-2FA5A55906E5}" type="pres">
      <dgm:prSet presAssocID="{23B9CB07-F435-475A-AD02-14A8DBB1C8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78A11538-0942-4A60-8119-CC582585A2C5}" type="pres">
      <dgm:prSet presAssocID="{23B9CB07-F435-475A-AD02-14A8DBB1C87D}" presName="spaceRect" presStyleCnt="0"/>
      <dgm:spPr/>
    </dgm:pt>
    <dgm:pt modelId="{A4C2B85F-1295-45FE-ADAA-34CEBDB04445}" type="pres">
      <dgm:prSet presAssocID="{23B9CB07-F435-475A-AD02-14A8DBB1C87D}" presName="textRect" presStyleLbl="revTx" presStyleIdx="1" presStyleCnt="3">
        <dgm:presLayoutVars>
          <dgm:chMax val="1"/>
          <dgm:chPref val="1"/>
        </dgm:presLayoutVars>
      </dgm:prSet>
      <dgm:spPr/>
    </dgm:pt>
    <dgm:pt modelId="{FAEE4EE6-1289-432B-A1D3-A3BBB63521DE}" type="pres">
      <dgm:prSet presAssocID="{EBD5CAD6-9D01-49B8-B642-5ADBB86D6A19}" presName="sibTrans" presStyleLbl="sibTrans2D1" presStyleIdx="0" presStyleCnt="0"/>
      <dgm:spPr/>
    </dgm:pt>
    <dgm:pt modelId="{D209168D-7451-4054-B36C-60380B22FBF2}" type="pres">
      <dgm:prSet presAssocID="{7E4D177F-5653-4F49-BBD2-94E4A6AFF977}" presName="compNode" presStyleCnt="0"/>
      <dgm:spPr/>
    </dgm:pt>
    <dgm:pt modelId="{DC858753-9ACC-4F7A-B066-4EFA2CFA5C2F}" type="pres">
      <dgm:prSet presAssocID="{7E4D177F-5653-4F49-BBD2-94E4A6AFF977}" presName="iconBgRect" presStyleLbl="bgShp" presStyleIdx="2" presStyleCnt="3"/>
      <dgm:spPr/>
    </dgm:pt>
    <dgm:pt modelId="{5F90C1DE-6FB9-4C70-85D1-7BCB1BB28E84}" type="pres">
      <dgm:prSet presAssocID="{7E4D177F-5653-4F49-BBD2-94E4A6AFF9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velope"/>
        </a:ext>
      </dgm:extLst>
    </dgm:pt>
    <dgm:pt modelId="{A8FEBF6B-7114-4DCB-BABE-6B8DAA7F37F4}" type="pres">
      <dgm:prSet presAssocID="{7E4D177F-5653-4F49-BBD2-94E4A6AFF977}" presName="spaceRect" presStyleCnt="0"/>
      <dgm:spPr/>
    </dgm:pt>
    <dgm:pt modelId="{146E345E-D3B6-4FDA-B598-96F7A2E323C9}" type="pres">
      <dgm:prSet presAssocID="{7E4D177F-5653-4F49-BBD2-94E4A6AFF977}" presName="textRect" presStyleLbl="revTx" presStyleIdx="2" presStyleCnt="3">
        <dgm:presLayoutVars>
          <dgm:chMax val="1"/>
          <dgm:chPref val="1"/>
        </dgm:presLayoutVars>
      </dgm:prSet>
      <dgm:spPr/>
    </dgm:pt>
  </dgm:ptLst>
  <dgm:cxnLst>
    <dgm:cxn modelId="{E8E05E3C-C16B-4510-BD9D-1DE125FDC62E}" type="presOf" srcId="{EBD5CAD6-9D01-49B8-B642-5ADBB86D6A19}" destId="{FAEE4EE6-1289-432B-A1D3-A3BBB63521DE}" srcOrd="0" destOrd="0" presId="urn:microsoft.com/office/officeart/2018/2/layout/IconCircleList"/>
    <dgm:cxn modelId="{BCE9484B-7ED8-4478-8DFA-C215931ED667}" type="presOf" srcId="{A600BFA4-C14E-442F-AF78-4C895996D32F}" destId="{1FC4CBAF-AAC0-4809-AF1A-82C66EC02A48}" srcOrd="0" destOrd="0" presId="urn:microsoft.com/office/officeart/2018/2/layout/IconCircleList"/>
    <dgm:cxn modelId="{CD7F9456-0F78-4780-BCD6-08614B61A6DF}" srcId="{A600BFA4-C14E-442F-AF78-4C895996D32F}" destId="{23B9CB07-F435-475A-AD02-14A8DBB1C87D}" srcOrd="1" destOrd="0" parTransId="{39AD2322-F1BE-4770-B2B1-8B6476DBA693}" sibTransId="{EBD5CAD6-9D01-49B8-B642-5ADBB86D6A19}"/>
    <dgm:cxn modelId="{7C243D88-BC94-4D7D-B41F-3367F9D5D3EF}" type="presOf" srcId="{7E4D177F-5653-4F49-BBD2-94E4A6AFF977}" destId="{146E345E-D3B6-4FDA-B598-96F7A2E323C9}" srcOrd="0" destOrd="0" presId="urn:microsoft.com/office/officeart/2018/2/layout/IconCircleList"/>
    <dgm:cxn modelId="{E575D893-B573-44EB-87A7-FCB995FCABAC}" srcId="{A600BFA4-C14E-442F-AF78-4C895996D32F}" destId="{F3F64AD8-02ED-4FDD-83AA-6390724D6E2D}" srcOrd="0" destOrd="0" parTransId="{322BACEF-3E1A-4868-8C04-6385CF9459A6}" sibTransId="{2D23742D-04E1-42E5-AC37-B08834BBB4C4}"/>
    <dgm:cxn modelId="{BFBCD1E3-63D8-4AB9-892C-D38D02634B9E}" type="presOf" srcId="{F3F64AD8-02ED-4FDD-83AA-6390724D6E2D}" destId="{0D744319-2506-4E7E-A42A-AF85A30BEB02}" srcOrd="0" destOrd="0" presId="urn:microsoft.com/office/officeart/2018/2/layout/IconCircleList"/>
    <dgm:cxn modelId="{8E2792E9-86E8-41B7-883B-1B7A9614B832}" srcId="{A600BFA4-C14E-442F-AF78-4C895996D32F}" destId="{7E4D177F-5653-4F49-BBD2-94E4A6AFF977}" srcOrd="2" destOrd="0" parTransId="{39E5E40E-07A4-42A9-A754-FD59BED55EB9}" sibTransId="{38BCAA7E-BAF1-4BF8-8CCD-59FECD3DD1D8}"/>
    <dgm:cxn modelId="{160B72EE-A396-4712-881D-C7E1674346CD}" type="presOf" srcId="{2D23742D-04E1-42E5-AC37-B08834BBB4C4}" destId="{A61EB5CD-FDAA-4E0D-B510-3F376A243C53}" srcOrd="0" destOrd="0" presId="urn:microsoft.com/office/officeart/2018/2/layout/IconCircleList"/>
    <dgm:cxn modelId="{B3AD29EF-30D6-4D66-BE76-E7E857243AF8}" type="presOf" srcId="{23B9CB07-F435-475A-AD02-14A8DBB1C87D}" destId="{A4C2B85F-1295-45FE-ADAA-34CEBDB04445}" srcOrd="0" destOrd="0" presId="urn:microsoft.com/office/officeart/2018/2/layout/IconCircleList"/>
    <dgm:cxn modelId="{DE148306-FA24-4AD7-942C-A35CA2EA8079}" type="presParOf" srcId="{1FC4CBAF-AAC0-4809-AF1A-82C66EC02A48}" destId="{7EB589FF-7849-4C24-9357-FD54957381E4}" srcOrd="0" destOrd="0" presId="urn:microsoft.com/office/officeart/2018/2/layout/IconCircleList"/>
    <dgm:cxn modelId="{46EC2864-734C-41C6-8899-7DAD93D785A4}" type="presParOf" srcId="{7EB589FF-7849-4C24-9357-FD54957381E4}" destId="{C0E9315D-FF32-40B2-896D-AFC918EA9EBB}" srcOrd="0" destOrd="0" presId="urn:microsoft.com/office/officeart/2018/2/layout/IconCircleList"/>
    <dgm:cxn modelId="{9CC27AC9-F1FA-4D16-AF12-C0A0B4737632}" type="presParOf" srcId="{C0E9315D-FF32-40B2-896D-AFC918EA9EBB}" destId="{3EC19888-A83B-4FBE-96C5-2D846374703B}" srcOrd="0" destOrd="0" presId="urn:microsoft.com/office/officeart/2018/2/layout/IconCircleList"/>
    <dgm:cxn modelId="{0E5ECEB3-FB11-4DF9-A5D6-8CBE193A437D}" type="presParOf" srcId="{C0E9315D-FF32-40B2-896D-AFC918EA9EBB}" destId="{5095F57D-9A21-4B2B-8281-D32A85F85EAC}" srcOrd="1" destOrd="0" presId="urn:microsoft.com/office/officeart/2018/2/layout/IconCircleList"/>
    <dgm:cxn modelId="{81945792-4B6B-4EBE-A2C4-C1AB211A7695}" type="presParOf" srcId="{C0E9315D-FF32-40B2-896D-AFC918EA9EBB}" destId="{26093BA4-BCC6-4111-AAAF-EEC3BB0ADE44}" srcOrd="2" destOrd="0" presId="urn:microsoft.com/office/officeart/2018/2/layout/IconCircleList"/>
    <dgm:cxn modelId="{C27E80AE-AA49-4AE5-BACC-3F2F5399CE1C}" type="presParOf" srcId="{C0E9315D-FF32-40B2-896D-AFC918EA9EBB}" destId="{0D744319-2506-4E7E-A42A-AF85A30BEB02}" srcOrd="3" destOrd="0" presId="urn:microsoft.com/office/officeart/2018/2/layout/IconCircleList"/>
    <dgm:cxn modelId="{84712350-B4C8-4D72-84C5-3DF6645DC450}" type="presParOf" srcId="{7EB589FF-7849-4C24-9357-FD54957381E4}" destId="{A61EB5CD-FDAA-4E0D-B510-3F376A243C53}" srcOrd="1" destOrd="0" presId="urn:microsoft.com/office/officeart/2018/2/layout/IconCircleList"/>
    <dgm:cxn modelId="{075202CC-5141-4EA4-AE42-D6774FDB8855}" type="presParOf" srcId="{7EB589FF-7849-4C24-9357-FD54957381E4}" destId="{CD105108-0C18-43CF-B308-6D7CC6FABB16}" srcOrd="2" destOrd="0" presId="urn:microsoft.com/office/officeart/2018/2/layout/IconCircleList"/>
    <dgm:cxn modelId="{2FEE35D8-3C8F-42E7-B3C1-6D12970F444F}" type="presParOf" srcId="{CD105108-0C18-43CF-B308-6D7CC6FABB16}" destId="{A8974F08-D83F-4103-83AE-23A8FE3553BB}" srcOrd="0" destOrd="0" presId="urn:microsoft.com/office/officeart/2018/2/layout/IconCircleList"/>
    <dgm:cxn modelId="{E0FA161A-A6D7-4139-88B5-9D7A9BCC5F55}" type="presParOf" srcId="{CD105108-0C18-43CF-B308-6D7CC6FABB16}" destId="{C03B210D-0B50-4136-B672-2FA5A55906E5}" srcOrd="1" destOrd="0" presId="urn:microsoft.com/office/officeart/2018/2/layout/IconCircleList"/>
    <dgm:cxn modelId="{860C660B-3D10-4364-A480-8ABFDF6976C5}" type="presParOf" srcId="{CD105108-0C18-43CF-B308-6D7CC6FABB16}" destId="{78A11538-0942-4A60-8119-CC582585A2C5}" srcOrd="2" destOrd="0" presId="urn:microsoft.com/office/officeart/2018/2/layout/IconCircleList"/>
    <dgm:cxn modelId="{201F99F0-F25E-4F59-A2C7-7227BF33E4F4}" type="presParOf" srcId="{CD105108-0C18-43CF-B308-6D7CC6FABB16}" destId="{A4C2B85F-1295-45FE-ADAA-34CEBDB04445}" srcOrd="3" destOrd="0" presId="urn:microsoft.com/office/officeart/2018/2/layout/IconCircleList"/>
    <dgm:cxn modelId="{D73B18C5-3614-4D81-95A5-92E255C42FAA}" type="presParOf" srcId="{7EB589FF-7849-4C24-9357-FD54957381E4}" destId="{FAEE4EE6-1289-432B-A1D3-A3BBB63521DE}" srcOrd="3" destOrd="0" presId="urn:microsoft.com/office/officeart/2018/2/layout/IconCircleList"/>
    <dgm:cxn modelId="{AF8F9D46-C716-40DA-B070-39041D609226}" type="presParOf" srcId="{7EB589FF-7849-4C24-9357-FD54957381E4}" destId="{D209168D-7451-4054-B36C-60380B22FBF2}" srcOrd="4" destOrd="0" presId="urn:microsoft.com/office/officeart/2018/2/layout/IconCircleList"/>
    <dgm:cxn modelId="{17BFEFA0-206D-4E58-8A23-07BFF6AEF78C}" type="presParOf" srcId="{D209168D-7451-4054-B36C-60380B22FBF2}" destId="{DC858753-9ACC-4F7A-B066-4EFA2CFA5C2F}" srcOrd="0" destOrd="0" presId="urn:microsoft.com/office/officeart/2018/2/layout/IconCircleList"/>
    <dgm:cxn modelId="{DDD430DD-8736-410E-96DC-AA93EAAE8E2B}" type="presParOf" srcId="{D209168D-7451-4054-B36C-60380B22FBF2}" destId="{5F90C1DE-6FB9-4C70-85D1-7BCB1BB28E84}" srcOrd="1" destOrd="0" presId="urn:microsoft.com/office/officeart/2018/2/layout/IconCircleList"/>
    <dgm:cxn modelId="{557C6C9F-1FB4-4B45-A93A-0A97F7E17B82}" type="presParOf" srcId="{D209168D-7451-4054-B36C-60380B22FBF2}" destId="{A8FEBF6B-7114-4DCB-BABE-6B8DAA7F37F4}" srcOrd="2" destOrd="0" presId="urn:microsoft.com/office/officeart/2018/2/layout/IconCircleList"/>
    <dgm:cxn modelId="{BC276BDC-6C75-4D63-B573-5C1EF8936239}" type="presParOf" srcId="{D209168D-7451-4054-B36C-60380B22FBF2}" destId="{146E345E-D3B6-4FDA-B598-96F7A2E323C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552A33-E509-4244-A623-8151ED61AA2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B494E52-FBC1-4468-BE8C-15619E6C76C2}">
      <dgm:prSet/>
      <dgm:spPr/>
      <dgm:t>
        <a:bodyPr/>
        <a:lstStyle/>
        <a:p>
          <a:pPr>
            <a:lnSpc>
              <a:spcPct val="100000"/>
            </a:lnSpc>
          </a:pPr>
          <a:r>
            <a:rPr lang="en-US"/>
            <a:t>Places misclassified</a:t>
          </a:r>
        </a:p>
      </dgm:t>
    </dgm:pt>
    <dgm:pt modelId="{37E29102-15ED-438B-94F8-D1556E939647}" type="parTrans" cxnId="{6E5B331B-B970-4C9A-A19C-13761C12EEF6}">
      <dgm:prSet/>
      <dgm:spPr/>
      <dgm:t>
        <a:bodyPr/>
        <a:lstStyle/>
        <a:p>
          <a:endParaRPr lang="en-US"/>
        </a:p>
      </dgm:t>
    </dgm:pt>
    <dgm:pt modelId="{D7EE9401-151E-42A0-A818-3EFF2AD5DFC2}" type="sibTrans" cxnId="{6E5B331B-B970-4C9A-A19C-13761C12EEF6}">
      <dgm:prSet/>
      <dgm:spPr/>
      <dgm:t>
        <a:bodyPr/>
        <a:lstStyle/>
        <a:p>
          <a:endParaRPr lang="en-US"/>
        </a:p>
      </dgm:t>
    </dgm:pt>
    <dgm:pt modelId="{8A3E3816-2B93-4C54-A2A3-53CBE13394D8}">
      <dgm:prSet/>
      <dgm:spPr/>
      <dgm:t>
        <a:bodyPr/>
        <a:lstStyle/>
        <a:p>
          <a:pPr>
            <a:lnSpc>
              <a:spcPct val="100000"/>
            </a:lnSpc>
          </a:pPr>
          <a:r>
            <a:rPr lang="en-US"/>
            <a:t>Total processing time: 34 hours</a:t>
          </a:r>
        </a:p>
      </dgm:t>
    </dgm:pt>
    <dgm:pt modelId="{2EF2B580-B3E2-4A64-B92F-ED69C76701DB}" type="parTrans" cxnId="{27EE2A24-23C9-43CD-A8A1-1FF7C64C752A}">
      <dgm:prSet/>
      <dgm:spPr/>
      <dgm:t>
        <a:bodyPr/>
        <a:lstStyle/>
        <a:p>
          <a:endParaRPr lang="en-US"/>
        </a:p>
      </dgm:t>
    </dgm:pt>
    <dgm:pt modelId="{F7B25C79-EB96-48D6-9605-A294E406AE0A}" type="sibTrans" cxnId="{27EE2A24-23C9-43CD-A8A1-1FF7C64C752A}">
      <dgm:prSet/>
      <dgm:spPr/>
      <dgm:t>
        <a:bodyPr/>
        <a:lstStyle/>
        <a:p>
          <a:endParaRPr lang="en-US"/>
        </a:p>
      </dgm:t>
    </dgm:pt>
    <dgm:pt modelId="{C63D8C34-1AEF-404A-BED5-5E843E83A54B}" type="pres">
      <dgm:prSet presAssocID="{E5552A33-E509-4244-A623-8151ED61AA25}" presName="root" presStyleCnt="0">
        <dgm:presLayoutVars>
          <dgm:dir/>
          <dgm:resizeHandles val="exact"/>
        </dgm:presLayoutVars>
      </dgm:prSet>
      <dgm:spPr/>
    </dgm:pt>
    <dgm:pt modelId="{8A754379-DCD3-4BD9-A1E9-9841761C4D84}" type="pres">
      <dgm:prSet presAssocID="{CB494E52-FBC1-4468-BE8C-15619E6C76C2}" presName="compNode" presStyleCnt="0"/>
      <dgm:spPr/>
    </dgm:pt>
    <dgm:pt modelId="{BBBD06B1-F668-43DB-BA3A-709FB4989DCD}" type="pres">
      <dgm:prSet presAssocID="{CB494E52-FBC1-4468-BE8C-15619E6C76C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E64A8E3C-B71A-4B09-AD4C-39AAA4FD84C4}" type="pres">
      <dgm:prSet presAssocID="{CB494E52-FBC1-4468-BE8C-15619E6C76C2}" presName="spaceRect" presStyleCnt="0"/>
      <dgm:spPr/>
    </dgm:pt>
    <dgm:pt modelId="{F1F3EB05-4854-4333-8C28-C0BDFBA5FACD}" type="pres">
      <dgm:prSet presAssocID="{CB494E52-FBC1-4468-BE8C-15619E6C76C2}" presName="textRect" presStyleLbl="revTx" presStyleIdx="0" presStyleCnt="2">
        <dgm:presLayoutVars>
          <dgm:chMax val="1"/>
          <dgm:chPref val="1"/>
        </dgm:presLayoutVars>
      </dgm:prSet>
      <dgm:spPr/>
    </dgm:pt>
    <dgm:pt modelId="{2E6CE004-68F0-40B4-9B56-BF79141AC333}" type="pres">
      <dgm:prSet presAssocID="{D7EE9401-151E-42A0-A818-3EFF2AD5DFC2}" presName="sibTrans" presStyleCnt="0"/>
      <dgm:spPr/>
    </dgm:pt>
    <dgm:pt modelId="{91DF3DC2-367B-47C4-9C20-8EFDEF8793D4}" type="pres">
      <dgm:prSet presAssocID="{8A3E3816-2B93-4C54-A2A3-53CBE13394D8}" presName="compNode" presStyleCnt="0"/>
      <dgm:spPr/>
    </dgm:pt>
    <dgm:pt modelId="{3D425A3C-0C27-41DE-A806-559616BE9687}" type="pres">
      <dgm:prSet presAssocID="{8A3E3816-2B93-4C54-A2A3-53CBE13394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9FE73AAD-909A-4AC3-A623-D5089D34044B}" type="pres">
      <dgm:prSet presAssocID="{8A3E3816-2B93-4C54-A2A3-53CBE13394D8}" presName="spaceRect" presStyleCnt="0"/>
      <dgm:spPr/>
    </dgm:pt>
    <dgm:pt modelId="{60A6D66C-835B-432A-AE60-9F979B388DE4}" type="pres">
      <dgm:prSet presAssocID="{8A3E3816-2B93-4C54-A2A3-53CBE13394D8}" presName="textRect" presStyleLbl="revTx" presStyleIdx="1" presStyleCnt="2">
        <dgm:presLayoutVars>
          <dgm:chMax val="1"/>
          <dgm:chPref val="1"/>
        </dgm:presLayoutVars>
      </dgm:prSet>
      <dgm:spPr/>
    </dgm:pt>
  </dgm:ptLst>
  <dgm:cxnLst>
    <dgm:cxn modelId="{6E5B331B-B970-4C9A-A19C-13761C12EEF6}" srcId="{E5552A33-E509-4244-A623-8151ED61AA25}" destId="{CB494E52-FBC1-4468-BE8C-15619E6C76C2}" srcOrd="0" destOrd="0" parTransId="{37E29102-15ED-438B-94F8-D1556E939647}" sibTransId="{D7EE9401-151E-42A0-A818-3EFF2AD5DFC2}"/>
    <dgm:cxn modelId="{27EE2A24-23C9-43CD-A8A1-1FF7C64C752A}" srcId="{E5552A33-E509-4244-A623-8151ED61AA25}" destId="{8A3E3816-2B93-4C54-A2A3-53CBE13394D8}" srcOrd="1" destOrd="0" parTransId="{2EF2B580-B3E2-4A64-B92F-ED69C76701DB}" sibTransId="{F7B25C79-EB96-48D6-9605-A294E406AE0A}"/>
    <dgm:cxn modelId="{A3AD5F24-1955-4E84-B45A-BBA393C9B65F}" type="presOf" srcId="{CB494E52-FBC1-4468-BE8C-15619E6C76C2}" destId="{F1F3EB05-4854-4333-8C28-C0BDFBA5FACD}" srcOrd="0" destOrd="0" presId="urn:microsoft.com/office/officeart/2018/2/layout/IconLabelList"/>
    <dgm:cxn modelId="{9B0C3D4C-7108-48B0-BDD6-607C7555EE90}" type="presOf" srcId="{8A3E3816-2B93-4C54-A2A3-53CBE13394D8}" destId="{60A6D66C-835B-432A-AE60-9F979B388DE4}" srcOrd="0" destOrd="0" presId="urn:microsoft.com/office/officeart/2018/2/layout/IconLabelList"/>
    <dgm:cxn modelId="{16900C9C-6DD5-4A78-A6CF-20D5E46B8AEE}" type="presOf" srcId="{E5552A33-E509-4244-A623-8151ED61AA25}" destId="{C63D8C34-1AEF-404A-BED5-5E843E83A54B}" srcOrd="0" destOrd="0" presId="urn:microsoft.com/office/officeart/2018/2/layout/IconLabelList"/>
    <dgm:cxn modelId="{8F62839D-169F-4599-A198-41CB458D58BC}" type="presParOf" srcId="{C63D8C34-1AEF-404A-BED5-5E843E83A54B}" destId="{8A754379-DCD3-4BD9-A1E9-9841761C4D84}" srcOrd="0" destOrd="0" presId="urn:microsoft.com/office/officeart/2018/2/layout/IconLabelList"/>
    <dgm:cxn modelId="{3E0E2AE5-E1F4-4B85-AC78-E9C06ED3419E}" type="presParOf" srcId="{8A754379-DCD3-4BD9-A1E9-9841761C4D84}" destId="{BBBD06B1-F668-43DB-BA3A-709FB4989DCD}" srcOrd="0" destOrd="0" presId="urn:microsoft.com/office/officeart/2018/2/layout/IconLabelList"/>
    <dgm:cxn modelId="{1FFC3CC9-5E69-4BC4-8867-EDC487ABC2C2}" type="presParOf" srcId="{8A754379-DCD3-4BD9-A1E9-9841761C4D84}" destId="{E64A8E3C-B71A-4B09-AD4C-39AAA4FD84C4}" srcOrd="1" destOrd="0" presId="urn:microsoft.com/office/officeart/2018/2/layout/IconLabelList"/>
    <dgm:cxn modelId="{441B94C2-0596-4102-B8E7-9359EF4EC9FF}" type="presParOf" srcId="{8A754379-DCD3-4BD9-A1E9-9841761C4D84}" destId="{F1F3EB05-4854-4333-8C28-C0BDFBA5FACD}" srcOrd="2" destOrd="0" presId="urn:microsoft.com/office/officeart/2018/2/layout/IconLabelList"/>
    <dgm:cxn modelId="{2A8E9454-9B24-468D-943C-690526640C47}" type="presParOf" srcId="{C63D8C34-1AEF-404A-BED5-5E843E83A54B}" destId="{2E6CE004-68F0-40B4-9B56-BF79141AC333}" srcOrd="1" destOrd="0" presId="urn:microsoft.com/office/officeart/2018/2/layout/IconLabelList"/>
    <dgm:cxn modelId="{572784E0-9833-40D8-99C1-BA28A22EA294}" type="presParOf" srcId="{C63D8C34-1AEF-404A-BED5-5E843E83A54B}" destId="{91DF3DC2-367B-47C4-9C20-8EFDEF8793D4}" srcOrd="2" destOrd="0" presId="urn:microsoft.com/office/officeart/2018/2/layout/IconLabelList"/>
    <dgm:cxn modelId="{BB6C02E6-AEAA-40B8-94DB-052923F9108C}" type="presParOf" srcId="{91DF3DC2-367B-47C4-9C20-8EFDEF8793D4}" destId="{3D425A3C-0C27-41DE-A806-559616BE9687}" srcOrd="0" destOrd="0" presId="urn:microsoft.com/office/officeart/2018/2/layout/IconLabelList"/>
    <dgm:cxn modelId="{9F1B6504-4AC0-4F07-AF14-A76368778682}" type="presParOf" srcId="{91DF3DC2-367B-47C4-9C20-8EFDEF8793D4}" destId="{9FE73AAD-909A-4AC3-A623-D5089D34044B}" srcOrd="1" destOrd="0" presId="urn:microsoft.com/office/officeart/2018/2/layout/IconLabelList"/>
    <dgm:cxn modelId="{4D745FDF-A13B-43F9-9CED-8441557A1A6F}" type="presParOf" srcId="{91DF3DC2-367B-47C4-9C20-8EFDEF8793D4}" destId="{60A6D66C-835B-432A-AE60-9F979B388D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19888-A83B-4FBE-96C5-2D846374703B}">
      <dsp:nvSpPr>
        <dsp:cNvPr id="0" name=""/>
        <dsp:cNvSpPr/>
      </dsp:nvSpPr>
      <dsp:spPr>
        <a:xfrm>
          <a:off x="197354" y="1354262"/>
          <a:ext cx="910716" cy="91071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5F57D-9A21-4B2B-8281-D32A85F85EAC}">
      <dsp:nvSpPr>
        <dsp:cNvPr id="0" name=""/>
        <dsp:cNvSpPr/>
      </dsp:nvSpPr>
      <dsp:spPr>
        <a:xfrm>
          <a:off x="388605" y="1545513"/>
          <a:ext cx="528215" cy="528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44319-2506-4E7E-A42A-AF85A30BEB02}">
      <dsp:nvSpPr>
        <dsp:cNvPr id="0" name=""/>
        <dsp:cNvSpPr/>
      </dsp:nvSpPr>
      <dsp:spPr>
        <a:xfrm>
          <a:off x="1303224" y="1354262"/>
          <a:ext cx="2146689" cy="91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Dataset size</a:t>
          </a:r>
        </a:p>
      </dsp:txBody>
      <dsp:txXfrm>
        <a:off x="1303224" y="1354262"/>
        <a:ext cx="2146689" cy="910716"/>
      </dsp:txXfrm>
    </dsp:sp>
    <dsp:sp modelId="{A8974F08-D83F-4103-83AE-23A8FE3553BB}">
      <dsp:nvSpPr>
        <dsp:cNvPr id="0" name=""/>
        <dsp:cNvSpPr/>
      </dsp:nvSpPr>
      <dsp:spPr>
        <a:xfrm>
          <a:off x="3823958" y="1354262"/>
          <a:ext cx="910716" cy="91071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B210D-0B50-4136-B672-2FA5A55906E5}">
      <dsp:nvSpPr>
        <dsp:cNvPr id="0" name=""/>
        <dsp:cNvSpPr/>
      </dsp:nvSpPr>
      <dsp:spPr>
        <a:xfrm>
          <a:off x="4015209" y="1545513"/>
          <a:ext cx="528215" cy="5282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C2B85F-1295-45FE-ADAA-34CEBDB04445}">
      <dsp:nvSpPr>
        <dsp:cNvPr id="0" name=""/>
        <dsp:cNvSpPr/>
      </dsp:nvSpPr>
      <dsp:spPr>
        <a:xfrm>
          <a:off x="4929828" y="1354262"/>
          <a:ext cx="2146689" cy="91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Improper locations</a:t>
          </a:r>
        </a:p>
      </dsp:txBody>
      <dsp:txXfrm>
        <a:off x="4929828" y="1354262"/>
        <a:ext cx="2146689" cy="910716"/>
      </dsp:txXfrm>
    </dsp:sp>
    <dsp:sp modelId="{DC858753-9ACC-4F7A-B066-4EFA2CFA5C2F}">
      <dsp:nvSpPr>
        <dsp:cNvPr id="0" name=""/>
        <dsp:cNvSpPr/>
      </dsp:nvSpPr>
      <dsp:spPr>
        <a:xfrm>
          <a:off x="7450562" y="1354262"/>
          <a:ext cx="910716" cy="91071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90C1DE-6FB9-4C70-85D1-7BCB1BB28E84}">
      <dsp:nvSpPr>
        <dsp:cNvPr id="0" name=""/>
        <dsp:cNvSpPr/>
      </dsp:nvSpPr>
      <dsp:spPr>
        <a:xfrm>
          <a:off x="7641813" y="1545513"/>
          <a:ext cx="528215" cy="528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6E345E-D3B6-4FDA-B598-96F7A2E323C9}">
      <dsp:nvSpPr>
        <dsp:cNvPr id="0" name=""/>
        <dsp:cNvSpPr/>
      </dsp:nvSpPr>
      <dsp:spPr>
        <a:xfrm>
          <a:off x="8556432" y="1354262"/>
          <a:ext cx="2146689" cy="91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Spam</a:t>
          </a:r>
        </a:p>
      </dsp:txBody>
      <dsp:txXfrm>
        <a:off x="8556432" y="1354262"/>
        <a:ext cx="2146689" cy="910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D06B1-F668-43DB-BA3A-709FB4989DCD}">
      <dsp:nvSpPr>
        <dsp:cNvPr id="0" name=""/>
        <dsp:cNvSpPr/>
      </dsp:nvSpPr>
      <dsp:spPr>
        <a:xfrm>
          <a:off x="653195" y="684907"/>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F3EB05-4854-4333-8C28-C0BDFBA5FACD}">
      <dsp:nvSpPr>
        <dsp:cNvPr id="0" name=""/>
        <dsp:cNvSpPr/>
      </dsp:nvSpPr>
      <dsp:spPr>
        <a:xfrm>
          <a:off x="6601" y="2056750"/>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Places misclassified</a:t>
          </a:r>
        </a:p>
      </dsp:txBody>
      <dsp:txXfrm>
        <a:off x="6601" y="2056750"/>
        <a:ext cx="2351250" cy="720000"/>
      </dsp:txXfrm>
    </dsp:sp>
    <dsp:sp modelId="{3D425A3C-0C27-41DE-A806-559616BE9687}">
      <dsp:nvSpPr>
        <dsp:cNvPr id="0" name=""/>
        <dsp:cNvSpPr/>
      </dsp:nvSpPr>
      <dsp:spPr>
        <a:xfrm>
          <a:off x="3415914" y="684907"/>
          <a:ext cx="1058062" cy="1058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A6D66C-835B-432A-AE60-9F979B388DE4}">
      <dsp:nvSpPr>
        <dsp:cNvPr id="0" name=""/>
        <dsp:cNvSpPr/>
      </dsp:nvSpPr>
      <dsp:spPr>
        <a:xfrm>
          <a:off x="2769320" y="2056750"/>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Total processing time: 34 hours</a:t>
          </a:r>
        </a:p>
      </dsp:txBody>
      <dsp:txXfrm>
        <a:off x="2769320" y="2056750"/>
        <a:ext cx="235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5/8/2023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61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5/8/2023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320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5/8/2023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0400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5/8/2023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898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5/8/2023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4310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5/8/2023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452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5/8/2023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165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5/8/2023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5590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5/8/2023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217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5/8/2023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71544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5/8/2023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2894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5/8/2023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966983"/>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kaggle.com/datasets/tanweerulhaque/countries-states-cities-dataset" TargetMode="External"/><Relationship Id="rId2" Type="http://schemas.openxmlformats.org/officeDocument/2006/relationships/hyperlink" Target="https://www.kaggle.com/datasets/bwandowando/ukraine-russian-crisis-twitter-dataset-1-2-m-rows/code?resource=download&amp;select=0820_UkraineCombinedTweetsDeduped.csv.gzi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881E3C3-75D5-33BE-9AE3-0AC898C427A4}"/>
              </a:ext>
            </a:extLst>
          </p:cNvPr>
          <p:cNvPicPr>
            <a:picLocks noChangeAspect="1"/>
          </p:cNvPicPr>
          <p:nvPr/>
        </p:nvPicPr>
        <p:blipFill rotWithShape="1">
          <a:blip r:embed="rId2"/>
          <a:srcRect t="15730"/>
          <a:stretch/>
        </p:blipFill>
        <p:spPr>
          <a:xfrm>
            <a:off x="20" y="1"/>
            <a:ext cx="12191980" cy="6857999"/>
          </a:xfrm>
          <a:prstGeom prst="rect">
            <a:avLst/>
          </a:prstGeom>
        </p:spPr>
      </p:pic>
      <p:sp>
        <p:nvSpPr>
          <p:cNvPr id="31" name="Rectangle 3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54277" y="1475234"/>
            <a:ext cx="3214307" cy="2901694"/>
          </a:xfrm>
        </p:spPr>
        <p:txBody>
          <a:bodyPr anchor="b">
            <a:normAutofit/>
          </a:bodyPr>
          <a:lstStyle/>
          <a:p>
            <a:r>
              <a:rPr lang="en-US" sz="4400">
                <a:solidFill>
                  <a:schemeClr val="tx1"/>
                </a:solidFill>
                <a:cs typeface="Calibri Light"/>
              </a:rPr>
              <a:t>Ukraine War Sentiment Analysis</a:t>
            </a:r>
          </a:p>
        </p:txBody>
      </p:sp>
      <p:sp>
        <p:nvSpPr>
          <p:cNvPr id="3" name="Subtitle 2"/>
          <p:cNvSpPr>
            <a:spLocks noGrp="1"/>
          </p:cNvSpPr>
          <p:nvPr>
            <p:ph type="subTitle" idx="1"/>
          </p:nvPr>
        </p:nvSpPr>
        <p:spPr>
          <a:xfrm>
            <a:off x="645959" y="4635157"/>
            <a:ext cx="3630941" cy="977977"/>
          </a:xfrm>
        </p:spPr>
        <p:txBody>
          <a:bodyPr vert="horz" lIns="91440" tIns="45720" rIns="91440" bIns="45720" rtlCol="0" anchor="t">
            <a:normAutofit fontScale="77500" lnSpcReduction="20000"/>
          </a:bodyPr>
          <a:lstStyle/>
          <a:p>
            <a:pPr algn="ctr"/>
            <a:r>
              <a:rPr lang="en-US" sz="2000" b="1" dirty="0">
                <a:cs typeface="Calibri"/>
              </a:rPr>
              <a:t>IS737 | Group 3</a:t>
            </a:r>
            <a:endParaRPr lang="en-US" b="1" dirty="0">
              <a:cs typeface="Calibri"/>
            </a:endParaRPr>
          </a:p>
          <a:p>
            <a:pPr algn="ctr"/>
            <a:r>
              <a:rPr lang="en-US" sz="2000" dirty="0">
                <a:cs typeface="Calibri"/>
              </a:rPr>
              <a:t>By: Nishant Nadkarni, Harsh Khatri &amp; Nirbhay Malhotra</a:t>
            </a:r>
          </a:p>
        </p:txBody>
      </p:sp>
      <p:cxnSp>
        <p:nvCxnSpPr>
          <p:cNvPr id="33" name="!!Straight Connector">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2B6C9846-B5AB-4E52-988D-F7E5865C9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7">
            <a:extLst>
              <a:ext uri="{FF2B5EF4-FFF2-40B4-BE49-F238E27FC236}">
                <a16:creationId xmlns:a16="http://schemas.microsoft.com/office/drawing/2014/main" id="{6F3D7E8E-8467-4198-87E0-ADC1B604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DE2BBBF-2F83-FA7F-6EA1-D082F65D9787}"/>
              </a:ext>
            </a:extLst>
          </p:cNvPr>
          <p:cNvSpPr>
            <a:spLocks noGrp="1"/>
          </p:cNvSpPr>
          <p:nvPr>
            <p:ph type="title"/>
          </p:nvPr>
        </p:nvSpPr>
        <p:spPr>
          <a:xfrm>
            <a:off x="1066800" y="5252936"/>
            <a:ext cx="10058400" cy="1028715"/>
          </a:xfrm>
        </p:spPr>
        <p:txBody>
          <a:bodyPr>
            <a:normAutofit/>
          </a:bodyPr>
          <a:lstStyle/>
          <a:p>
            <a:pPr algn="ctr"/>
            <a:r>
              <a:rPr lang="en-US">
                <a:solidFill>
                  <a:schemeClr val="bg1"/>
                </a:solidFill>
              </a:rPr>
              <a:t>Problems</a:t>
            </a:r>
          </a:p>
        </p:txBody>
      </p:sp>
      <p:graphicFrame>
        <p:nvGraphicFramePr>
          <p:cNvPr id="21" name="Content Placeholder 2">
            <a:extLst>
              <a:ext uri="{FF2B5EF4-FFF2-40B4-BE49-F238E27FC236}">
                <a16:creationId xmlns:a16="http://schemas.microsoft.com/office/drawing/2014/main" id="{216C78C4-147E-1607-1E36-270CB7527D57}"/>
              </a:ext>
            </a:extLst>
          </p:cNvPr>
          <p:cNvGraphicFramePr>
            <a:graphicFrameLocks noGrp="1"/>
          </p:cNvGraphicFramePr>
          <p:nvPr>
            <p:ph idx="1"/>
            <p:extLst>
              <p:ext uri="{D42A27DB-BD31-4B8C-83A1-F6EECF244321}">
                <p14:modId xmlns:p14="http://schemas.microsoft.com/office/powerpoint/2010/main" val="1529409949"/>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 name="TextBox 142">
            <a:extLst>
              <a:ext uri="{FF2B5EF4-FFF2-40B4-BE49-F238E27FC236}">
                <a16:creationId xmlns:a16="http://schemas.microsoft.com/office/drawing/2014/main" id="{F6954596-4B90-7F11-FA46-40B05C699F72}"/>
              </a:ext>
            </a:extLst>
          </p:cNvPr>
          <p:cNvSpPr txBox="1"/>
          <p:nvPr/>
        </p:nvSpPr>
        <p:spPr>
          <a:xfrm>
            <a:off x="8125046" y="3065721"/>
            <a:ext cx="360620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'C$192.5 - #FreeShipping | Time is Running Out  BLACK+DECKER LLP120B Bare Max Lithium Ion #BLACKDECKER       ?? https://t.co/onx5eYFcDn       #sharious  #canadianbestseller  #canada #usa #product #20Volt  #885911314589  #Alligator  #Bare  #BLACKDECKER . https://t.co/HLO0ydee80'</a:t>
            </a:r>
            <a:endParaRPr lang="en-US" sz="1400"/>
          </a:p>
        </p:txBody>
      </p:sp>
      <p:sp>
        <p:nvSpPr>
          <p:cNvPr id="144" name="TextBox 143">
            <a:extLst>
              <a:ext uri="{FF2B5EF4-FFF2-40B4-BE49-F238E27FC236}">
                <a16:creationId xmlns:a16="http://schemas.microsoft.com/office/drawing/2014/main" id="{1934FD08-9293-8E8F-EAF5-16C21AE5D182}"/>
              </a:ext>
            </a:extLst>
          </p:cNvPr>
          <p:cNvSpPr txBox="1"/>
          <p:nvPr/>
        </p:nvSpPr>
        <p:spPr>
          <a:xfrm>
            <a:off x="4660605" y="3127743"/>
            <a:ext cx="268472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r>
              <a:rPr lang="en-US" dirty="0">
                <a:ea typeface="+mn-lt"/>
                <a:cs typeface="+mn-lt"/>
              </a:rPr>
              <a:t>CDMX'</a:t>
            </a:r>
            <a:endParaRPr lang="en-US" dirty="0"/>
          </a:p>
          <a:p>
            <a:r>
              <a:rPr lang="en-US" dirty="0">
                <a:ea typeface="+mn-lt"/>
                <a:cs typeface="+mn-lt"/>
              </a:rPr>
              <a:t>'Up in </a:t>
            </a:r>
            <a:r>
              <a:rPr lang="en-US" dirty="0" err="1">
                <a:ea typeface="+mn-lt"/>
                <a:cs typeface="+mn-lt"/>
              </a:rPr>
              <a:t>ur</a:t>
            </a:r>
            <a:r>
              <a:rPr lang="en-US" dirty="0">
                <a:ea typeface="+mn-lt"/>
                <a:cs typeface="+mn-lt"/>
              </a:rPr>
              <a:t> timeline'</a:t>
            </a:r>
          </a:p>
          <a:p>
            <a:r>
              <a:rPr lang="en-US" dirty="0">
                <a:ea typeface="+mn-lt"/>
                <a:cs typeface="+mn-lt"/>
              </a:rPr>
              <a:t>'Boston, MA'</a:t>
            </a:r>
          </a:p>
          <a:p>
            <a:r>
              <a:rPr lang="en-US" dirty="0">
                <a:ea typeface="+mn-lt"/>
                <a:cs typeface="+mn-lt"/>
              </a:rPr>
              <a:t>'Global'</a:t>
            </a:r>
          </a:p>
          <a:p>
            <a:r>
              <a:rPr lang="en-US" dirty="0">
                <a:ea typeface="+mn-lt"/>
                <a:cs typeface="+mn-lt"/>
              </a:rPr>
              <a:t>'old 2006 Twitter chap'</a:t>
            </a:r>
          </a:p>
        </p:txBody>
      </p:sp>
      <p:sp>
        <p:nvSpPr>
          <p:cNvPr id="145" name="TextBox 144">
            <a:extLst>
              <a:ext uri="{FF2B5EF4-FFF2-40B4-BE49-F238E27FC236}">
                <a16:creationId xmlns:a16="http://schemas.microsoft.com/office/drawing/2014/main" id="{CB9034DF-7665-343D-8A62-D7095BBED1D4}"/>
              </a:ext>
            </a:extLst>
          </p:cNvPr>
          <p:cNvSpPr txBox="1"/>
          <p:nvPr/>
        </p:nvSpPr>
        <p:spPr>
          <a:xfrm>
            <a:off x="894906" y="3127743"/>
            <a:ext cx="23391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50M+ datapoints.......</a:t>
            </a:r>
          </a:p>
        </p:txBody>
      </p:sp>
    </p:spTree>
    <p:extLst>
      <p:ext uri="{BB962C8B-B14F-4D97-AF65-F5344CB8AC3E}">
        <p14:creationId xmlns:p14="http://schemas.microsoft.com/office/powerpoint/2010/main" val="817284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C135-3F6A-12DE-00BB-ED1FE3C99245}"/>
              </a:ext>
            </a:extLst>
          </p:cNvPr>
          <p:cNvSpPr>
            <a:spLocks noGrp="1"/>
          </p:cNvSpPr>
          <p:nvPr>
            <p:ph type="title"/>
          </p:nvPr>
        </p:nvSpPr>
        <p:spPr/>
        <p:txBody>
          <a:bodyPr/>
          <a:lstStyle/>
          <a:p>
            <a:r>
              <a:rPr lang="en-US" dirty="0"/>
              <a:t>Preprocessing</a:t>
            </a:r>
          </a:p>
        </p:txBody>
      </p:sp>
      <p:sp>
        <p:nvSpPr>
          <p:cNvPr id="3" name="Text Placeholder 2">
            <a:extLst>
              <a:ext uri="{FF2B5EF4-FFF2-40B4-BE49-F238E27FC236}">
                <a16:creationId xmlns:a16="http://schemas.microsoft.com/office/drawing/2014/main" id="{877E07F0-3AC5-E522-B2D9-7041E822D2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746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342C-6C1A-D08A-18EC-22EF451D301C}"/>
              </a:ext>
            </a:extLst>
          </p:cNvPr>
          <p:cNvSpPr>
            <a:spLocks noGrp="1"/>
          </p:cNvSpPr>
          <p:nvPr>
            <p:ph type="title"/>
          </p:nvPr>
        </p:nvSpPr>
        <p:spPr/>
        <p:txBody>
          <a:bodyPr/>
          <a:lstStyle/>
          <a:p>
            <a:r>
              <a:rPr lang="en-US" dirty="0"/>
              <a:t>Dealing with Dataset Size</a:t>
            </a:r>
          </a:p>
        </p:txBody>
      </p:sp>
      <p:sp>
        <p:nvSpPr>
          <p:cNvPr id="3" name="Content Placeholder 2">
            <a:extLst>
              <a:ext uri="{FF2B5EF4-FFF2-40B4-BE49-F238E27FC236}">
                <a16:creationId xmlns:a16="http://schemas.microsoft.com/office/drawing/2014/main" id="{DF8D9EC5-2F97-9E36-6EA2-E942A2816B0A}"/>
              </a:ext>
            </a:extLst>
          </p:cNvPr>
          <p:cNvSpPr>
            <a:spLocks noGrp="1"/>
          </p:cNvSpPr>
          <p:nvPr>
            <p:ph idx="1"/>
          </p:nvPr>
        </p:nvSpPr>
        <p:spPr>
          <a:xfrm>
            <a:off x="1097280" y="2108201"/>
            <a:ext cx="10058400" cy="3964681"/>
          </a:xfrm>
        </p:spPr>
        <p:txBody>
          <a:bodyPr vert="horz" lIns="0" tIns="45720" rIns="0" bIns="45720" rtlCol="0" anchor="t">
            <a:normAutofit/>
          </a:bodyPr>
          <a:lstStyle/>
          <a:p>
            <a:r>
              <a:rPr lang="en-US" dirty="0">
                <a:ea typeface="+mn-lt"/>
                <a:cs typeface="+mn-lt"/>
              </a:rPr>
              <a:t>Used data of 35 days</a:t>
            </a:r>
          </a:p>
          <a:p>
            <a:pPr marL="383540" lvl="1"/>
            <a:r>
              <a:rPr lang="en-US" dirty="0">
                <a:ea typeface="+mn-lt"/>
                <a:cs typeface="+mn-lt"/>
              </a:rPr>
              <a:t>First 2 weeks of war (1st March 2022 – 14th March 2022) </a:t>
            </a:r>
            <a:endParaRPr lang="en-US" dirty="0"/>
          </a:p>
          <a:p>
            <a:pPr marL="383540" lvl="1"/>
            <a:r>
              <a:rPr lang="en-US" dirty="0">
                <a:ea typeface="+mn-lt"/>
                <a:cs typeface="+mn-lt"/>
              </a:rPr>
              <a:t>Current month of war (1st April 2023 – 19th April 2023) </a:t>
            </a:r>
          </a:p>
          <a:p>
            <a:r>
              <a:rPr lang="en-US" dirty="0">
                <a:ea typeface="+mn-lt"/>
                <a:cs typeface="+mn-lt"/>
              </a:rPr>
              <a:t>Used only 3 languages</a:t>
            </a:r>
          </a:p>
          <a:p>
            <a:pPr marL="383540" lvl="1"/>
            <a:r>
              <a:rPr lang="en-US" dirty="0">
                <a:ea typeface="+mn-lt"/>
                <a:cs typeface="+mn-lt"/>
              </a:rPr>
              <a:t>English</a:t>
            </a:r>
          </a:p>
          <a:p>
            <a:pPr marL="383540" lvl="1"/>
            <a:r>
              <a:rPr lang="en-US" dirty="0">
                <a:ea typeface="+mn-lt"/>
                <a:cs typeface="+mn-lt"/>
              </a:rPr>
              <a:t>Russian</a:t>
            </a:r>
          </a:p>
          <a:p>
            <a:pPr marL="383540" lvl="1"/>
            <a:r>
              <a:rPr lang="en-US" dirty="0">
                <a:ea typeface="+mn-lt"/>
                <a:cs typeface="+mn-lt"/>
              </a:rPr>
              <a:t>Ukrainian</a:t>
            </a:r>
          </a:p>
          <a:p>
            <a:r>
              <a:rPr lang="en-US" dirty="0">
                <a:ea typeface="+mn-lt"/>
                <a:cs typeface="+mn-lt"/>
              </a:rPr>
              <a:t>Dropped all columns with </a:t>
            </a:r>
            <a:r>
              <a:rPr lang="en-US" dirty="0" err="1">
                <a:ea typeface="+mn-lt"/>
                <a:cs typeface="+mn-lt"/>
              </a:rPr>
              <a:t>NaN</a:t>
            </a:r>
            <a:r>
              <a:rPr lang="en-US" dirty="0">
                <a:ea typeface="+mn-lt"/>
                <a:cs typeface="+mn-lt"/>
              </a:rPr>
              <a:t> in location or tweet text</a:t>
            </a:r>
          </a:p>
          <a:p>
            <a:r>
              <a:rPr lang="en-US" dirty="0">
                <a:ea typeface="+mn-lt"/>
                <a:cs typeface="+mn-lt"/>
              </a:rPr>
              <a:t>Updated number of datapoints: 4.8M </a:t>
            </a:r>
            <a:endParaRPr lang="en-US" dirty="0"/>
          </a:p>
        </p:txBody>
      </p:sp>
    </p:spTree>
    <p:extLst>
      <p:ext uri="{BB962C8B-B14F-4D97-AF65-F5344CB8AC3E}">
        <p14:creationId xmlns:p14="http://schemas.microsoft.com/office/powerpoint/2010/main" val="1032453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CF65-D66C-EA2B-CA37-69EEB82A8AF2}"/>
              </a:ext>
            </a:extLst>
          </p:cNvPr>
          <p:cNvSpPr>
            <a:spLocks noGrp="1"/>
          </p:cNvSpPr>
          <p:nvPr>
            <p:ph type="title"/>
          </p:nvPr>
        </p:nvSpPr>
        <p:spPr/>
        <p:txBody>
          <a:bodyPr/>
          <a:lstStyle/>
          <a:p>
            <a:r>
              <a:rPr lang="en-US" dirty="0"/>
              <a:t>Dealing with Improper Locations</a:t>
            </a:r>
          </a:p>
        </p:txBody>
      </p:sp>
      <p:sp>
        <p:nvSpPr>
          <p:cNvPr id="3" name="Content Placeholder 2">
            <a:extLst>
              <a:ext uri="{FF2B5EF4-FFF2-40B4-BE49-F238E27FC236}">
                <a16:creationId xmlns:a16="http://schemas.microsoft.com/office/drawing/2014/main" id="{2D8CB52F-5A02-E06B-51F6-A80F6C30B07A}"/>
              </a:ext>
            </a:extLst>
          </p:cNvPr>
          <p:cNvSpPr>
            <a:spLocks noGrp="1"/>
          </p:cNvSpPr>
          <p:nvPr>
            <p:ph idx="1"/>
          </p:nvPr>
        </p:nvSpPr>
        <p:spPr>
          <a:xfrm>
            <a:off x="982094" y="2108201"/>
            <a:ext cx="8401493" cy="3760891"/>
          </a:xfrm>
        </p:spPr>
        <p:txBody>
          <a:bodyPr vert="horz" lIns="0" tIns="45720" rIns="0" bIns="45720" rtlCol="0" anchor="t">
            <a:normAutofit/>
          </a:bodyPr>
          <a:lstStyle/>
          <a:p>
            <a:r>
              <a:rPr lang="en-US" dirty="0"/>
              <a:t>Used another </a:t>
            </a:r>
            <a:r>
              <a:rPr lang="en-US" dirty="0" err="1"/>
              <a:t>kaggle</a:t>
            </a:r>
            <a:r>
              <a:rPr lang="en-US" dirty="0"/>
              <a:t> dataset which contained cities, states and country data [2]</a:t>
            </a:r>
          </a:p>
          <a:p>
            <a:r>
              <a:rPr lang="en-US" dirty="0"/>
              <a:t>Changed all names of locations to standard country names and ISO3 codes using the countries dataset</a:t>
            </a:r>
          </a:p>
          <a:p>
            <a:r>
              <a:rPr lang="en-US" dirty="0"/>
              <a:t>Dropped all rows that didn't match any country</a:t>
            </a:r>
          </a:p>
          <a:p>
            <a:r>
              <a:rPr lang="en-US" dirty="0">
                <a:ea typeface="+mn-lt"/>
                <a:cs typeface="+mn-lt"/>
              </a:rPr>
              <a:t>Updated number of datapoints: 2.7M </a:t>
            </a:r>
          </a:p>
          <a:p>
            <a:r>
              <a:rPr lang="en-US" dirty="0">
                <a:ea typeface="+mn-lt"/>
                <a:cs typeface="+mn-lt"/>
              </a:rPr>
              <a:t>Previously KNN was used on co-ordinates</a:t>
            </a:r>
          </a:p>
        </p:txBody>
      </p:sp>
      <p:pic>
        <p:nvPicPr>
          <p:cNvPr id="4" name="Picture 4" descr="Graphical user interface, table&#10;&#10;Description automatically generated">
            <a:extLst>
              <a:ext uri="{FF2B5EF4-FFF2-40B4-BE49-F238E27FC236}">
                <a16:creationId xmlns:a16="http://schemas.microsoft.com/office/drawing/2014/main" id="{F1EC96C4-0085-9CE6-BD23-EF06E3BCF837}"/>
              </a:ext>
            </a:extLst>
          </p:cNvPr>
          <p:cNvPicPr>
            <a:picLocks noChangeAspect="1"/>
          </p:cNvPicPr>
          <p:nvPr/>
        </p:nvPicPr>
        <p:blipFill>
          <a:blip r:embed="rId2"/>
          <a:stretch>
            <a:fillRect/>
          </a:stretch>
        </p:blipFill>
        <p:spPr>
          <a:xfrm>
            <a:off x="9379945" y="2798768"/>
            <a:ext cx="2552700" cy="2771775"/>
          </a:xfrm>
          <a:prstGeom prst="rect">
            <a:avLst/>
          </a:prstGeom>
        </p:spPr>
      </p:pic>
    </p:spTree>
    <p:extLst>
      <p:ext uri="{BB962C8B-B14F-4D97-AF65-F5344CB8AC3E}">
        <p14:creationId xmlns:p14="http://schemas.microsoft.com/office/powerpoint/2010/main" val="1266269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9FEB5-87A6-BD3E-5B5B-5672C38D76AE}"/>
              </a:ext>
            </a:extLst>
          </p:cNvPr>
          <p:cNvSpPr>
            <a:spLocks noGrp="1"/>
          </p:cNvSpPr>
          <p:nvPr>
            <p:ph type="title"/>
          </p:nvPr>
        </p:nvSpPr>
        <p:spPr>
          <a:xfrm>
            <a:off x="6411685" y="634946"/>
            <a:ext cx="5127171" cy="1450757"/>
          </a:xfrm>
        </p:spPr>
        <p:txBody>
          <a:bodyPr>
            <a:normAutofit/>
          </a:bodyPr>
          <a:lstStyle/>
          <a:p>
            <a:r>
              <a:rPr lang="en-US" dirty="0"/>
              <a:t>Problems</a:t>
            </a:r>
          </a:p>
        </p:txBody>
      </p:sp>
      <p:cxnSp>
        <p:nvCxnSpPr>
          <p:cNvPr id="61" name="Straight Connector 6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7EC6E50-B93F-408C-F8F2-2B727F058D9F}"/>
              </a:ext>
            </a:extLst>
          </p:cNvPr>
          <p:cNvGraphicFramePr>
            <a:graphicFrameLocks noGrp="1"/>
          </p:cNvGraphicFramePr>
          <p:nvPr>
            <p:ph idx="1"/>
            <p:extLst>
              <p:ext uri="{D42A27DB-BD31-4B8C-83A1-F6EECF244321}">
                <p14:modId xmlns:p14="http://schemas.microsoft.com/office/powerpoint/2010/main" val="3444552288"/>
              </p:ext>
            </p:extLst>
          </p:nvPr>
        </p:nvGraphicFramePr>
        <p:xfrm>
          <a:off x="6411684" y="2407436"/>
          <a:ext cx="5127172" cy="3461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2" name="Picture 63" descr="Graphical user interface&#10;&#10;Description automatically generated">
            <a:extLst>
              <a:ext uri="{FF2B5EF4-FFF2-40B4-BE49-F238E27FC236}">
                <a16:creationId xmlns:a16="http://schemas.microsoft.com/office/drawing/2014/main" id="{8C74046C-6DE7-6D52-741E-6B56242F7E57}"/>
              </a:ext>
            </a:extLst>
          </p:cNvPr>
          <p:cNvPicPr>
            <a:picLocks noChangeAspect="1"/>
          </p:cNvPicPr>
          <p:nvPr/>
        </p:nvPicPr>
        <p:blipFill>
          <a:blip r:embed="rId7"/>
          <a:stretch>
            <a:fillRect/>
          </a:stretch>
        </p:blipFill>
        <p:spPr>
          <a:xfrm>
            <a:off x="614774" y="1067682"/>
            <a:ext cx="4697117" cy="4289894"/>
          </a:xfrm>
          <a:prstGeom prst="rect">
            <a:avLst/>
          </a:prstGeom>
        </p:spPr>
      </p:pic>
    </p:spTree>
    <p:extLst>
      <p:ext uri="{BB962C8B-B14F-4D97-AF65-F5344CB8AC3E}">
        <p14:creationId xmlns:p14="http://schemas.microsoft.com/office/powerpoint/2010/main" val="479542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BC70-C97C-7CEF-77E9-674C65B3FAEB}"/>
              </a:ext>
            </a:extLst>
          </p:cNvPr>
          <p:cNvSpPr>
            <a:spLocks noGrp="1"/>
          </p:cNvSpPr>
          <p:nvPr>
            <p:ph type="title"/>
          </p:nvPr>
        </p:nvSpPr>
        <p:spPr/>
        <p:txBody>
          <a:bodyPr/>
          <a:lstStyle/>
          <a:p>
            <a:r>
              <a:rPr lang="en-US" dirty="0"/>
              <a:t>Country Wise Tweets</a:t>
            </a:r>
          </a:p>
        </p:txBody>
      </p:sp>
      <p:pic>
        <p:nvPicPr>
          <p:cNvPr id="19" name="Picture 19" descr="Map&#10;&#10;Description automatically generated">
            <a:extLst>
              <a:ext uri="{FF2B5EF4-FFF2-40B4-BE49-F238E27FC236}">
                <a16:creationId xmlns:a16="http://schemas.microsoft.com/office/drawing/2014/main" id="{B9AC33A8-BABA-1A61-21A4-8F901A91006B}"/>
              </a:ext>
            </a:extLst>
          </p:cNvPr>
          <p:cNvPicPr>
            <a:picLocks noGrp="1" noChangeAspect="1"/>
          </p:cNvPicPr>
          <p:nvPr>
            <p:ph idx="1"/>
          </p:nvPr>
        </p:nvPicPr>
        <p:blipFill rotWithShape="1">
          <a:blip r:embed="rId2"/>
          <a:srcRect l="7084" t="16541" b="13032"/>
          <a:stretch/>
        </p:blipFill>
        <p:spPr>
          <a:xfrm>
            <a:off x="1064957" y="2042349"/>
            <a:ext cx="10057150" cy="4163247"/>
          </a:xfrm>
        </p:spPr>
      </p:pic>
    </p:spTree>
    <p:extLst>
      <p:ext uri="{BB962C8B-B14F-4D97-AF65-F5344CB8AC3E}">
        <p14:creationId xmlns:p14="http://schemas.microsoft.com/office/powerpoint/2010/main" val="3494822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C135-3F6A-12DE-00BB-ED1FE3C99245}"/>
              </a:ext>
            </a:extLst>
          </p:cNvPr>
          <p:cNvSpPr>
            <a:spLocks noGrp="1"/>
          </p:cNvSpPr>
          <p:nvPr>
            <p:ph type="title"/>
          </p:nvPr>
        </p:nvSpPr>
        <p:spPr/>
        <p:txBody>
          <a:bodyPr/>
          <a:lstStyle/>
          <a:p>
            <a:r>
              <a:rPr lang="en-US" dirty="0"/>
              <a:t>Spam Detection</a:t>
            </a:r>
          </a:p>
        </p:txBody>
      </p:sp>
      <p:sp>
        <p:nvSpPr>
          <p:cNvPr id="3" name="Text Placeholder 2">
            <a:extLst>
              <a:ext uri="{FF2B5EF4-FFF2-40B4-BE49-F238E27FC236}">
                <a16:creationId xmlns:a16="http://schemas.microsoft.com/office/drawing/2014/main" id="{877E07F0-3AC5-E522-B2D9-7041E822D2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6762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4F69F-E3B0-8A3B-893D-30535FFB8B89}"/>
              </a:ext>
            </a:extLst>
          </p:cNvPr>
          <p:cNvSpPr>
            <a:spLocks noGrp="1"/>
          </p:cNvSpPr>
          <p:nvPr>
            <p:ph type="title"/>
          </p:nvPr>
        </p:nvSpPr>
        <p:spPr/>
        <p:txBody>
          <a:bodyPr/>
          <a:lstStyle/>
          <a:p>
            <a:r>
              <a:rPr lang="en-US" dirty="0"/>
              <a:t>Dealing with Spam</a:t>
            </a:r>
          </a:p>
        </p:txBody>
      </p:sp>
      <p:sp>
        <p:nvSpPr>
          <p:cNvPr id="3" name="Content Placeholder 2">
            <a:extLst>
              <a:ext uri="{FF2B5EF4-FFF2-40B4-BE49-F238E27FC236}">
                <a16:creationId xmlns:a16="http://schemas.microsoft.com/office/drawing/2014/main" id="{3B94B055-99A8-B136-2C50-071128BA64A0}"/>
              </a:ext>
            </a:extLst>
          </p:cNvPr>
          <p:cNvSpPr>
            <a:spLocks noGrp="1"/>
          </p:cNvSpPr>
          <p:nvPr>
            <p:ph idx="1"/>
          </p:nvPr>
        </p:nvSpPr>
        <p:spPr/>
        <p:txBody>
          <a:bodyPr vert="horz" lIns="0" tIns="45720" rIns="0" bIns="45720" rtlCol="0" anchor="t">
            <a:normAutofit/>
          </a:bodyPr>
          <a:lstStyle/>
          <a:p>
            <a:r>
              <a:rPr lang="en-US" dirty="0"/>
              <a:t>Created a document using Spacy</a:t>
            </a:r>
          </a:p>
          <a:p>
            <a:r>
              <a:rPr lang="en-US" dirty="0"/>
              <a:t>Checked basic token similarity and removed data that was more than 95% similar</a:t>
            </a:r>
          </a:p>
        </p:txBody>
      </p:sp>
      <p:pic>
        <p:nvPicPr>
          <p:cNvPr id="5" name="Picture 5" descr="Text, application&#10;&#10;Description automatically generated">
            <a:extLst>
              <a:ext uri="{FF2B5EF4-FFF2-40B4-BE49-F238E27FC236}">
                <a16:creationId xmlns:a16="http://schemas.microsoft.com/office/drawing/2014/main" id="{86B9BB33-3289-A6A1-1BB0-1402D31E79ED}"/>
              </a:ext>
            </a:extLst>
          </p:cNvPr>
          <p:cNvPicPr>
            <a:picLocks noChangeAspect="1"/>
          </p:cNvPicPr>
          <p:nvPr/>
        </p:nvPicPr>
        <p:blipFill>
          <a:blip r:embed="rId2"/>
          <a:stretch>
            <a:fillRect/>
          </a:stretch>
        </p:blipFill>
        <p:spPr>
          <a:xfrm>
            <a:off x="1093140" y="3325163"/>
            <a:ext cx="6280384" cy="2681820"/>
          </a:xfrm>
          <a:prstGeom prst="rect">
            <a:avLst/>
          </a:prstGeom>
        </p:spPr>
      </p:pic>
    </p:spTree>
    <p:extLst>
      <p:ext uri="{BB962C8B-B14F-4D97-AF65-F5344CB8AC3E}">
        <p14:creationId xmlns:p14="http://schemas.microsoft.com/office/powerpoint/2010/main" val="3657446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D4AB-5C97-F497-9C8C-D6AE86C0BF4C}"/>
              </a:ext>
            </a:extLst>
          </p:cNvPr>
          <p:cNvSpPr>
            <a:spLocks noGrp="1"/>
          </p:cNvSpPr>
          <p:nvPr>
            <p:ph type="title"/>
          </p:nvPr>
        </p:nvSpPr>
        <p:spPr/>
        <p:txBody>
          <a:bodyPr/>
          <a:lstStyle/>
          <a:p>
            <a:r>
              <a:rPr lang="en-US" dirty="0"/>
              <a:t>Bag Of Words</a:t>
            </a:r>
          </a:p>
        </p:txBody>
      </p:sp>
      <p:pic>
        <p:nvPicPr>
          <p:cNvPr id="4" name="Picture 4" descr="Table&#10;&#10;Description automatically generated">
            <a:extLst>
              <a:ext uri="{FF2B5EF4-FFF2-40B4-BE49-F238E27FC236}">
                <a16:creationId xmlns:a16="http://schemas.microsoft.com/office/drawing/2014/main" id="{34847114-E0CA-8327-E883-F9B90F783EFA}"/>
              </a:ext>
            </a:extLst>
          </p:cNvPr>
          <p:cNvPicPr>
            <a:picLocks noGrp="1" noChangeAspect="1"/>
          </p:cNvPicPr>
          <p:nvPr>
            <p:ph idx="1"/>
          </p:nvPr>
        </p:nvPicPr>
        <p:blipFill>
          <a:blip r:embed="rId2"/>
          <a:stretch>
            <a:fillRect/>
          </a:stretch>
        </p:blipFill>
        <p:spPr>
          <a:xfrm>
            <a:off x="4504157" y="3134315"/>
            <a:ext cx="6771968" cy="3011437"/>
          </a:xfrm>
        </p:spPr>
      </p:pic>
      <p:sp>
        <p:nvSpPr>
          <p:cNvPr id="7" name="Content Placeholder 2">
            <a:extLst>
              <a:ext uri="{FF2B5EF4-FFF2-40B4-BE49-F238E27FC236}">
                <a16:creationId xmlns:a16="http://schemas.microsoft.com/office/drawing/2014/main" id="{6D043FA9-2142-3B4E-CD50-878187F0EA46}"/>
              </a:ext>
            </a:extLst>
          </p:cNvPr>
          <p:cNvSpPr txBox="1">
            <a:spLocks/>
          </p:cNvSpPr>
          <p:nvPr/>
        </p:nvSpPr>
        <p:spPr>
          <a:xfrm>
            <a:off x="1092707" y="2145072"/>
            <a:ext cx="7762397" cy="2138569"/>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a:pPr>
            <a:r>
              <a:rPr lang="en-US" dirty="0">
                <a:ea typeface="+mn-lt"/>
                <a:cs typeface="+mn-lt"/>
              </a:rPr>
              <a:t>A way of representing text data</a:t>
            </a:r>
          </a:p>
          <a:p>
            <a:pPr>
              <a:buFont typeface="Calibri"/>
            </a:pPr>
            <a:r>
              <a:rPr lang="en-US" dirty="0">
                <a:ea typeface="+mn-lt"/>
                <a:cs typeface="+mn-lt"/>
              </a:rPr>
              <a:t>Simple to understand and implement </a:t>
            </a:r>
          </a:p>
          <a:p>
            <a:pPr>
              <a:buFont typeface="Calibri"/>
            </a:pPr>
            <a:r>
              <a:rPr lang="en-US" dirty="0">
                <a:ea typeface="+mn-lt"/>
                <a:cs typeface="+mn-lt"/>
              </a:rPr>
              <a:t>Language modeling </a:t>
            </a:r>
            <a:endParaRPr lang="en-US" dirty="0"/>
          </a:p>
          <a:p>
            <a:pPr>
              <a:buFont typeface="Calibri"/>
            </a:pPr>
            <a:r>
              <a:rPr lang="en-US" dirty="0">
                <a:ea typeface="+mn-lt"/>
                <a:cs typeface="+mn-lt"/>
              </a:rPr>
              <a:t>Document classification. </a:t>
            </a:r>
            <a:endParaRPr lang="en-US"/>
          </a:p>
        </p:txBody>
      </p:sp>
    </p:spTree>
    <p:extLst>
      <p:ext uri="{BB962C8B-B14F-4D97-AF65-F5344CB8AC3E}">
        <p14:creationId xmlns:p14="http://schemas.microsoft.com/office/powerpoint/2010/main" val="536179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D513-6F11-3688-D601-D8AF8B50472C}"/>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826586D0-73AF-9B0D-1421-1EDCC6438A64}"/>
              </a:ext>
            </a:extLst>
          </p:cNvPr>
          <p:cNvSpPr>
            <a:spLocks noGrp="1"/>
          </p:cNvSpPr>
          <p:nvPr>
            <p:ph idx="1"/>
          </p:nvPr>
        </p:nvSpPr>
        <p:spPr/>
        <p:txBody>
          <a:bodyPr vert="horz" lIns="0" tIns="45720" rIns="0" bIns="45720" rtlCol="0" anchor="t">
            <a:normAutofit/>
          </a:bodyPr>
          <a:lstStyle/>
          <a:p>
            <a:r>
              <a:rPr lang="en-US" dirty="0"/>
              <a:t>Vocabulary requires careful design.</a:t>
            </a:r>
          </a:p>
          <a:p>
            <a:r>
              <a:rPr lang="en-US" dirty="0"/>
              <a:t>Context not preserved.</a:t>
            </a:r>
          </a:p>
          <a:p>
            <a:r>
              <a:rPr lang="en-US" dirty="0"/>
              <a:t>Takes only word frequency into consideration</a:t>
            </a:r>
          </a:p>
          <a:p>
            <a:r>
              <a:rPr lang="en-US" dirty="0"/>
              <a:t>Example:</a:t>
            </a:r>
          </a:p>
          <a:p>
            <a:r>
              <a:rPr lang="en-US" dirty="0"/>
              <a:t>"Hello, how are you?"</a:t>
            </a:r>
          </a:p>
          <a:p>
            <a:r>
              <a:rPr lang="en-US" dirty="0"/>
              <a:t>"How are you?, hello !"</a:t>
            </a:r>
          </a:p>
          <a:p>
            <a:endParaRPr lang="en-US" dirty="0"/>
          </a:p>
        </p:txBody>
      </p:sp>
      <p:pic>
        <p:nvPicPr>
          <p:cNvPr id="4" name="Picture 4" descr="Graphical user interface, text, application, email&#10;&#10;Description automatically generated">
            <a:extLst>
              <a:ext uri="{FF2B5EF4-FFF2-40B4-BE49-F238E27FC236}">
                <a16:creationId xmlns:a16="http://schemas.microsoft.com/office/drawing/2014/main" id="{EB186012-2153-696F-105D-07387A1C624F}"/>
              </a:ext>
            </a:extLst>
          </p:cNvPr>
          <p:cNvPicPr>
            <a:picLocks noChangeAspect="1"/>
          </p:cNvPicPr>
          <p:nvPr/>
        </p:nvPicPr>
        <p:blipFill rotWithShape="1">
          <a:blip r:embed="rId2"/>
          <a:srcRect l="24038" t="53977" r="25160" b="35795"/>
          <a:stretch/>
        </p:blipFill>
        <p:spPr>
          <a:xfrm>
            <a:off x="856890" y="5216645"/>
            <a:ext cx="6942815" cy="789769"/>
          </a:xfrm>
          <a:prstGeom prst="rect">
            <a:avLst/>
          </a:prstGeom>
        </p:spPr>
      </p:pic>
    </p:spTree>
    <p:extLst>
      <p:ext uri="{BB962C8B-B14F-4D97-AF65-F5344CB8AC3E}">
        <p14:creationId xmlns:p14="http://schemas.microsoft.com/office/powerpoint/2010/main" val="20524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2650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EAEF07D-977C-E748-422D-B0AC2AF5F6A3}"/>
              </a:ext>
            </a:extLst>
          </p:cNvPr>
          <p:cNvSpPr>
            <a:spLocks noGrp="1"/>
          </p:cNvSpPr>
          <p:nvPr>
            <p:ph type="title"/>
          </p:nvPr>
        </p:nvSpPr>
        <p:spPr>
          <a:xfrm>
            <a:off x="633999" y="354227"/>
            <a:ext cx="10909073" cy="1014856"/>
          </a:xfrm>
        </p:spPr>
        <p:txBody>
          <a:bodyPr vert="horz" lIns="91440" tIns="45720" rIns="91440" bIns="45720" rtlCol="0" anchor="b">
            <a:normAutofit/>
          </a:bodyPr>
          <a:lstStyle/>
          <a:p>
            <a:r>
              <a:rPr lang="en-US" sz="6000">
                <a:solidFill>
                  <a:schemeClr val="bg1"/>
                </a:solidFill>
              </a:rPr>
              <a:t>Team</a:t>
            </a:r>
          </a:p>
        </p:txBody>
      </p:sp>
      <p:cxnSp>
        <p:nvCxnSpPr>
          <p:cNvPr id="21" name="Straight Connector 20">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942" y="1466833"/>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0B0350F3-0D24-7368-F03A-07CE36BC9C9C}"/>
              </a:ext>
            </a:extLst>
          </p:cNvPr>
          <p:cNvPicPr>
            <a:picLocks noChangeAspect="1"/>
          </p:cNvPicPr>
          <p:nvPr/>
        </p:nvPicPr>
        <p:blipFill rotWithShape="1">
          <a:blip r:embed="rId2"/>
          <a:srcRect l="5412" r="18814" b="-344"/>
          <a:stretch/>
        </p:blipFill>
        <p:spPr>
          <a:xfrm rot="5400000">
            <a:off x="631742" y="2849384"/>
            <a:ext cx="3047402" cy="30548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4">
            <a:extLst>
              <a:ext uri="{FF2B5EF4-FFF2-40B4-BE49-F238E27FC236}">
                <a16:creationId xmlns:a16="http://schemas.microsoft.com/office/drawing/2014/main" id="{AE7EC12D-20AB-E4CC-3FA5-7E194A70D0B5}"/>
              </a:ext>
            </a:extLst>
          </p:cNvPr>
          <p:cNvPicPr>
            <a:picLocks noGrp="1" noChangeAspect="1"/>
          </p:cNvPicPr>
          <p:nvPr>
            <p:ph idx="1"/>
          </p:nvPr>
        </p:nvPicPr>
        <p:blipFill>
          <a:blip r:embed="rId3"/>
          <a:stretch>
            <a:fillRect/>
          </a:stretch>
        </p:blipFill>
        <p:spPr>
          <a:xfrm>
            <a:off x="4565565" y="2853119"/>
            <a:ext cx="3047402" cy="3047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descr="A picture containing person, person, wall, indoor&#10;&#10;Description automatically generated">
            <a:extLst>
              <a:ext uri="{FF2B5EF4-FFF2-40B4-BE49-F238E27FC236}">
                <a16:creationId xmlns:a16="http://schemas.microsoft.com/office/drawing/2014/main" id="{C2661471-2DC4-E2A9-D638-51AE6187ECBB}"/>
              </a:ext>
            </a:extLst>
          </p:cNvPr>
          <p:cNvPicPr>
            <a:picLocks noChangeAspect="1"/>
          </p:cNvPicPr>
          <p:nvPr/>
        </p:nvPicPr>
        <p:blipFill rotWithShape="1">
          <a:blip r:embed="rId4"/>
          <a:srcRect r="-344" b="23370"/>
          <a:stretch/>
        </p:blipFill>
        <p:spPr>
          <a:xfrm>
            <a:off x="8498031" y="2853119"/>
            <a:ext cx="3040708" cy="3047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Rectangle 22">
            <a:extLst>
              <a:ext uri="{FF2B5EF4-FFF2-40B4-BE49-F238E27FC236}">
                <a16:creationId xmlns:a16="http://schemas.microsoft.com/office/drawing/2014/main" id="{C29A556F-7A49-46B7-A1C2-C0280C895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E142AE10-91B4-18D5-1768-16C6729D2B00}"/>
              </a:ext>
            </a:extLst>
          </p:cNvPr>
          <p:cNvSpPr txBox="1"/>
          <p:nvPr/>
        </p:nvSpPr>
        <p:spPr>
          <a:xfrm>
            <a:off x="874889" y="6030148"/>
            <a:ext cx="2558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Nishant Nadkarni</a:t>
            </a:r>
          </a:p>
        </p:txBody>
      </p:sp>
      <p:sp>
        <p:nvSpPr>
          <p:cNvPr id="8" name="TextBox 7">
            <a:extLst>
              <a:ext uri="{FF2B5EF4-FFF2-40B4-BE49-F238E27FC236}">
                <a16:creationId xmlns:a16="http://schemas.microsoft.com/office/drawing/2014/main" id="{E59E3B3F-D00A-99CF-5319-6BC02F23EEB0}"/>
              </a:ext>
            </a:extLst>
          </p:cNvPr>
          <p:cNvSpPr txBox="1"/>
          <p:nvPr/>
        </p:nvSpPr>
        <p:spPr>
          <a:xfrm>
            <a:off x="4863629" y="5964296"/>
            <a:ext cx="2558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Harsh Khatri</a:t>
            </a:r>
          </a:p>
        </p:txBody>
      </p:sp>
      <p:sp>
        <p:nvSpPr>
          <p:cNvPr id="9" name="TextBox 8">
            <a:extLst>
              <a:ext uri="{FF2B5EF4-FFF2-40B4-BE49-F238E27FC236}">
                <a16:creationId xmlns:a16="http://schemas.microsoft.com/office/drawing/2014/main" id="{AEE384A2-EB02-095D-C159-D9480B76DC2F}"/>
              </a:ext>
            </a:extLst>
          </p:cNvPr>
          <p:cNvSpPr txBox="1"/>
          <p:nvPr/>
        </p:nvSpPr>
        <p:spPr>
          <a:xfrm>
            <a:off x="8739481" y="6030148"/>
            <a:ext cx="2558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rPr>
              <a:t>Nirbhay Malhotra</a:t>
            </a:r>
            <a:endParaRPr lang="en-US" dirty="0"/>
          </a:p>
        </p:txBody>
      </p:sp>
    </p:spTree>
    <p:extLst>
      <p:ext uri="{BB962C8B-B14F-4D97-AF65-F5344CB8AC3E}">
        <p14:creationId xmlns:p14="http://schemas.microsoft.com/office/powerpoint/2010/main" val="3014169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EFD5C-44F2-82DE-C2F7-917D30FE7798}"/>
              </a:ext>
            </a:extLst>
          </p:cNvPr>
          <p:cNvSpPr>
            <a:spLocks noGrp="1"/>
          </p:cNvSpPr>
          <p:nvPr>
            <p:ph type="title"/>
          </p:nvPr>
        </p:nvSpPr>
        <p:spPr/>
        <p:txBody>
          <a:bodyPr/>
          <a:lstStyle/>
          <a:p>
            <a:r>
              <a:rPr lang="en-US" dirty="0"/>
              <a:t>Word Embeddings</a:t>
            </a:r>
          </a:p>
        </p:txBody>
      </p:sp>
      <p:sp>
        <p:nvSpPr>
          <p:cNvPr id="3" name="Content Placeholder 2">
            <a:extLst>
              <a:ext uri="{FF2B5EF4-FFF2-40B4-BE49-F238E27FC236}">
                <a16:creationId xmlns:a16="http://schemas.microsoft.com/office/drawing/2014/main" id="{DCEAF4D6-810F-0DF0-1C81-C434074590E2}"/>
              </a:ext>
            </a:extLst>
          </p:cNvPr>
          <p:cNvSpPr>
            <a:spLocks noGrp="1"/>
          </p:cNvSpPr>
          <p:nvPr>
            <p:ph idx="1"/>
          </p:nvPr>
        </p:nvSpPr>
        <p:spPr/>
        <p:txBody>
          <a:bodyPr vert="horz" lIns="0" tIns="45720" rIns="0" bIns="45720" rtlCol="0" anchor="t">
            <a:normAutofit/>
          </a:bodyPr>
          <a:lstStyle/>
          <a:p>
            <a:r>
              <a:rPr lang="en-US" dirty="0"/>
              <a:t>"Have a great day"</a:t>
            </a:r>
          </a:p>
          <a:p>
            <a:r>
              <a:rPr lang="en-US" dirty="0"/>
              <a:t>"Have a good day"</a:t>
            </a:r>
          </a:p>
          <a:p>
            <a:r>
              <a:rPr lang="en-US" dirty="0">
                <a:ea typeface="+mn-lt"/>
                <a:cs typeface="+mn-lt"/>
              </a:rPr>
              <a:t>Have = [1,0,0,0,0]; a=[0,1,0,0,0] ; </a:t>
            </a:r>
          </a:p>
          <a:p>
            <a:r>
              <a:rPr lang="en-US" dirty="0">
                <a:ea typeface="+mn-lt"/>
                <a:cs typeface="+mn-lt"/>
              </a:rPr>
              <a:t>good=[0,0,1,0,0] ; great=[0,0,0,1,0] ; </a:t>
            </a:r>
          </a:p>
          <a:p>
            <a:r>
              <a:rPr lang="en-US" dirty="0">
                <a:ea typeface="+mn-lt"/>
                <a:cs typeface="+mn-lt"/>
              </a:rPr>
              <a:t>day=[0,0,0,0,1] </a:t>
            </a:r>
            <a:endParaRPr lang="en-US" dirty="0"/>
          </a:p>
          <a:p>
            <a:endParaRPr lang="en-US" dirty="0"/>
          </a:p>
        </p:txBody>
      </p:sp>
      <p:pic>
        <p:nvPicPr>
          <p:cNvPr id="4" name="Picture 4" descr="Diagram&#10;&#10;Description automatically generated">
            <a:extLst>
              <a:ext uri="{FF2B5EF4-FFF2-40B4-BE49-F238E27FC236}">
                <a16:creationId xmlns:a16="http://schemas.microsoft.com/office/drawing/2014/main" id="{D8E259A6-4440-38ED-3BB8-5F404B596D9C}"/>
              </a:ext>
            </a:extLst>
          </p:cNvPr>
          <p:cNvPicPr>
            <a:picLocks noChangeAspect="1"/>
          </p:cNvPicPr>
          <p:nvPr/>
        </p:nvPicPr>
        <p:blipFill>
          <a:blip r:embed="rId2"/>
          <a:stretch>
            <a:fillRect/>
          </a:stretch>
        </p:blipFill>
        <p:spPr>
          <a:xfrm>
            <a:off x="6334664" y="2174911"/>
            <a:ext cx="5302369" cy="4032178"/>
          </a:xfrm>
          <a:prstGeom prst="rect">
            <a:avLst/>
          </a:prstGeom>
        </p:spPr>
      </p:pic>
    </p:spTree>
    <p:extLst>
      <p:ext uri="{BB962C8B-B14F-4D97-AF65-F5344CB8AC3E}">
        <p14:creationId xmlns:p14="http://schemas.microsoft.com/office/powerpoint/2010/main" val="3158938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653F2-0FAB-2632-AB8D-DC6FF5A60D84}"/>
              </a:ext>
            </a:extLst>
          </p:cNvPr>
          <p:cNvSpPr>
            <a:spLocks noGrp="1"/>
          </p:cNvSpPr>
          <p:nvPr>
            <p:ph type="title"/>
          </p:nvPr>
        </p:nvSpPr>
        <p:spPr/>
        <p:txBody>
          <a:bodyPr/>
          <a:lstStyle/>
          <a:p>
            <a:r>
              <a:rPr lang="en-US" dirty="0"/>
              <a:t>Word Embeddings</a:t>
            </a:r>
          </a:p>
        </p:txBody>
      </p:sp>
      <p:sp>
        <p:nvSpPr>
          <p:cNvPr id="3" name="Content Placeholder 2">
            <a:extLst>
              <a:ext uri="{FF2B5EF4-FFF2-40B4-BE49-F238E27FC236}">
                <a16:creationId xmlns:a16="http://schemas.microsoft.com/office/drawing/2014/main" id="{2AB2F3EC-E6A7-C63C-B9E7-F4AC8B945DFF}"/>
              </a:ext>
            </a:extLst>
          </p:cNvPr>
          <p:cNvSpPr>
            <a:spLocks noGrp="1"/>
          </p:cNvSpPr>
          <p:nvPr>
            <p:ph idx="1"/>
          </p:nvPr>
        </p:nvSpPr>
        <p:spPr>
          <a:xfrm>
            <a:off x="1097280" y="2108201"/>
            <a:ext cx="6535948" cy="3760891"/>
          </a:xfrm>
        </p:spPr>
        <p:txBody>
          <a:bodyPr vert="horz" lIns="0" tIns="45720" rIns="0" bIns="45720" rtlCol="0" anchor="t">
            <a:normAutofit/>
          </a:bodyPr>
          <a:lstStyle/>
          <a:p>
            <a:r>
              <a:rPr lang="en-US" dirty="0">
                <a:ea typeface="+mn-lt"/>
                <a:cs typeface="+mn-lt"/>
              </a:rPr>
              <a:t>Input to the Neural Network be "Have a day". </a:t>
            </a:r>
          </a:p>
          <a:p>
            <a:r>
              <a:rPr lang="en-US" dirty="0">
                <a:ea typeface="+mn-lt"/>
                <a:cs typeface="+mn-lt"/>
              </a:rPr>
              <a:t>Try to predict a target word "great". </a:t>
            </a:r>
            <a:endParaRPr lang="en-US">
              <a:ea typeface="+mn-lt"/>
              <a:cs typeface="+mn-lt"/>
            </a:endParaRPr>
          </a:p>
          <a:p>
            <a:r>
              <a:rPr lang="en-US" dirty="0">
                <a:ea typeface="+mn-lt"/>
                <a:cs typeface="+mn-lt"/>
              </a:rPr>
              <a:t>Measure the output error compared to one hot encoding of the target word (great). </a:t>
            </a:r>
          </a:p>
          <a:p>
            <a:r>
              <a:rPr lang="en-US" dirty="0">
                <a:ea typeface="+mn-lt"/>
                <a:cs typeface="+mn-lt"/>
              </a:rPr>
              <a:t>In the process, we learn the vector representation of the target word</a:t>
            </a:r>
            <a:endParaRPr lang="en-US" dirty="0"/>
          </a:p>
          <a:p>
            <a:r>
              <a:rPr lang="en-US" dirty="0">
                <a:ea typeface="+mn-lt"/>
                <a:cs typeface="+mn-lt"/>
              </a:rPr>
              <a:t>Capable of word arithmetic - king - man + woman = queen</a:t>
            </a:r>
            <a:endParaRPr lang="en-US" dirty="0"/>
          </a:p>
        </p:txBody>
      </p:sp>
      <p:pic>
        <p:nvPicPr>
          <p:cNvPr id="4" name="Picture 4" descr="Chart, radar chart&#10;&#10;Description automatically generated">
            <a:extLst>
              <a:ext uri="{FF2B5EF4-FFF2-40B4-BE49-F238E27FC236}">
                <a16:creationId xmlns:a16="http://schemas.microsoft.com/office/drawing/2014/main" id="{C6F2F8F7-520F-EFE4-5EDF-CCB200156F12}"/>
              </a:ext>
            </a:extLst>
          </p:cNvPr>
          <p:cNvPicPr>
            <a:picLocks noChangeAspect="1"/>
          </p:cNvPicPr>
          <p:nvPr/>
        </p:nvPicPr>
        <p:blipFill>
          <a:blip r:embed="rId2"/>
          <a:stretch>
            <a:fillRect/>
          </a:stretch>
        </p:blipFill>
        <p:spPr>
          <a:xfrm>
            <a:off x="7973685" y="1941224"/>
            <a:ext cx="3835877" cy="4427663"/>
          </a:xfrm>
          <a:prstGeom prst="rect">
            <a:avLst/>
          </a:prstGeom>
        </p:spPr>
      </p:pic>
    </p:spTree>
    <p:extLst>
      <p:ext uri="{BB962C8B-B14F-4D97-AF65-F5344CB8AC3E}">
        <p14:creationId xmlns:p14="http://schemas.microsoft.com/office/powerpoint/2010/main" val="2695330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B18E4-DF17-9160-645C-4EA28F9E817A}"/>
              </a:ext>
            </a:extLst>
          </p:cNvPr>
          <p:cNvSpPr>
            <a:spLocks noGrp="1"/>
          </p:cNvSpPr>
          <p:nvPr>
            <p:ph type="title"/>
          </p:nvPr>
        </p:nvSpPr>
        <p:spPr/>
        <p:txBody>
          <a:bodyPr/>
          <a:lstStyle/>
          <a:p>
            <a:r>
              <a:rPr lang="en-US" dirty="0"/>
              <a:t>Spacy</a:t>
            </a:r>
          </a:p>
        </p:txBody>
      </p:sp>
      <p:sp>
        <p:nvSpPr>
          <p:cNvPr id="3" name="Content Placeholder 2">
            <a:extLst>
              <a:ext uri="{FF2B5EF4-FFF2-40B4-BE49-F238E27FC236}">
                <a16:creationId xmlns:a16="http://schemas.microsoft.com/office/drawing/2014/main" id="{72EC9C7C-55B7-6AA0-61F8-8F01C94C61C0}"/>
              </a:ext>
            </a:extLst>
          </p:cNvPr>
          <p:cNvSpPr>
            <a:spLocks noGrp="1"/>
          </p:cNvSpPr>
          <p:nvPr>
            <p:ph idx="1"/>
          </p:nvPr>
        </p:nvSpPr>
        <p:spPr>
          <a:xfrm>
            <a:off x="1097280" y="2108201"/>
            <a:ext cx="4018845" cy="3760891"/>
          </a:xfrm>
        </p:spPr>
        <p:txBody>
          <a:bodyPr vert="horz" lIns="0" tIns="45720" rIns="0" bIns="45720" rtlCol="0" anchor="t">
            <a:noAutofit/>
          </a:bodyPr>
          <a:lstStyle/>
          <a:p>
            <a:pPr>
              <a:buFont typeface="Wingdings" panose="020F0502020204030204" pitchFamily="34" charset="0"/>
              <a:buChar char="§"/>
            </a:pPr>
            <a:r>
              <a:rPr lang="en-US" dirty="0">
                <a:ea typeface="+mn-lt"/>
                <a:cs typeface="+mn-lt"/>
              </a:rPr>
              <a:t>Tokenization</a:t>
            </a:r>
            <a:endParaRPr lang="en-US"/>
          </a:p>
          <a:p>
            <a:pPr>
              <a:buFont typeface="Wingdings" panose="020F0502020204030204" pitchFamily="34" charset="0"/>
              <a:buChar char="§"/>
            </a:pPr>
            <a:r>
              <a:rPr lang="en-US" dirty="0">
                <a:ea typeface="+mn-lt"/>
                <a:cs typeface="+mn-lt"/>
              </a:rPr>
              <a:t>Part-of-speech (POS) tagging</a:t>
            </a:r>
          </a:p>
          <a:p>
            <a:pPr>
              <a:buFont typeface="Wingdings" panose="020F0502020204030204" pitchFamily="34" charset="0"/>
              <a:buChar char="§"/>
            </a:pPr>
            <a:r>
              <a:rPr lang="en-US" dirty="0">
                <a:ea typeface="+mn-lt"/>
                <a:cs typeface="+mn-lt"/>
              </a:rPr>
              <a:t>Named Entity Recognition (NER)</a:t>
            </a:r>
          </a:p>
          <a:p>
            <a:pPr>
              <a:buFont typeface="Wingdings" panose="020F0502020204030204" pitchFamily="34" charset="0"/>
              <a:buChar char="§"/>
            </a:pPr>
            <a:r>
              <a:rPr lang="en-US" dirty="0">
                <a:ea typeface="+mn-lt"/>
                <a:cs typeface="+mn-lt"/>
              </a:rPr>
              <a:t>Dependency Parsing</a:t>
            </a:r>
          </a:p>
          <a:p>
            <a:pPr>
              <a:buFont typeface="Wingdings" panose="020F0502020204030204" pitchFamily="34" charset="0"/>
              <a:buChar char="§"/>
            </a:pPr>
            <a:r>
              <a:rPr lang="en-US" dirty="0">
                <a:ea typeface="+mn-lt"/>
                <a:cs typeface="+mn-lt"/>
              </a:rPr>
              <a:t>Lemmatization</a:t>
            </a:r>
            <a:endParaRPr lang="en-US" dirty="0"/>
          </a:p>
        </p:txBody>
      </p:sp>
      <p:sp>
        <p:nvSpPr>
          <p:cNvPr id="5" name="Content Placeholder 2">
            <a:extLst>
              <a:ext uri="{FF2B5EF4-FFF2-40B4-BE49-F238E27FC236}">
                <a16:creationId xmlns:a16="http://schemas.microsoft.com/office/drawing/2014/main" id="{C2EC0736-D7F1-5A67-F95A-74348F516B6C}"/>
              </a:ext>
            </a:extLst>
          </p:cNvPr>
          <p:cNvSpPr txBox="1">
            <a:spLocks/>
          </p:cNvSpPr>
          <p:nvPr/>
        </p:nvSpPr>
        <p:spPr>
          <a:xfrm>
            <a:off x="6122717" y="2110083"/>
            <a:ext cx="4018845" cy="3760891"/>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20F0502020204030204" pitchFamily="34" charset="0"/>
              <a:buChar char="§"/>
            </a:pPr>
            <a:r>
              <a:rPr lang="en-US" dirty="0">
                <a:ea typeface="+mn-lt"/>
                <a:cs typeface="+mn-lt"/>
              </a:rPr>
              <a:t>Text Classification</a:t>
            </a:r>
            <a:endParaRPr lang="en-US" dirty="0"/>
          </a:p>
          <a:p>
            <a:pPr>
              <a:buFont typeface="Wingdings" panose="020F0502020204030204" pitchFamily="34" charset="0"/>
              <a:buChar char="§"/>
            </a:pPr>
            <a:r>
              <a:rPr lang="en-US" dirty="0">
                <a:ea typeface="+mn-lt"/>
                <a:cs typeface="+mn-lt"/>
              </a:rPr>
              <a:t>Word Vectors</a:t>
            </a:r>
          </a:p>
          <a:p>
            <a:pPr>
              <a:buFont typeface="Wingdings" panose="020F0502020204030204" pitchFamily="34" charset="0"/>
              <a:buChar char="§"/>
            </a:pPr>
            <a:r>
              <a:rPr lang="en-US" dirty="0">
                <a:ea typeface="+mn-lt"/>
                <a:cs typeface="+mn-lt"/>
              </a:rPr>
              <a:t>Rule-based Matching</a:t>
            </a:r>
          </a:p>
          <a:p>
            <a:pPr>
              <a:buFont typeface="Wingdings" panose="020F0502020204030204" pitchFamily="34" charset="0"/>
              <a:buChar char="§"/>
            </a:pPr>
            <a:r>
              <a:rPr lang="en-US" dirty="0">
                <a:ea typeface="+mn-lt"/>
                <a:cs typeface="+mn-lt"/>
              </a:rPr>
              <a:t>Sentiment Analysis</a:t>
            </a:r>
            <a:endParaRPr lang="en-US"/>
          </a:p>
        </p:txBody>
      </p:sp>
    </p:spTree>
    <p:extLst>
      <p:ext uri="{BB962C8B-B14F-4D97-AF65-F5344CB8AC3E}">
        <p14:creationId xmlns:p14="http://schemas.microsoft.com/office/powerpoint/2010/main" val="2162317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D513-6F11-3688-D601-D8AF8B50472C}"/>
              </a:ext>
            </a:extLst>
          </p:cNvPr>
          <p:cNvSpPr>
            <a:spLocks noGrp="1"/>
          </p:cNvSpPr>
          <p:nvPr>
            <p:ph type="title"/>
          </p:nvPr>
        </p:nvSpPr>
        <p:spPr/>
        <p:txBody>
          <a:bodyPr/>
          <a:lstStyle/>
          <a:p>
            <a:r>
              <a:rPr lang="en-US" dirty="0"/>
              <a:t>Spam Tweets</a:t>
            </a:r>
          </a:p>
        </p:txBody>
      </p:sp>
      <p:sp>
        <p:nvSpPr>
          <p:cNvPr id="3" name="Content Placeholder 2">
            <a:extLst>
              <a:ext uri="{FF2B5EF4-FFF2-40B4-BE49-F238E27FC236}">
                <a16:creationId xmlns:a16="http://schemas.microsoft.com/office/drawing/2014/main" id="{826586D0-73AF-9B0D-1421-1EDCC6438A64}"/>
              </a:ext>
            </a:extLst>
          </p:cNvPr>
          <p:cNvSpPr>
            <a:spLocks noGrp="1"/>
          </p:cNvSpPr>
          <p:nvPr>
            <p:ph idx="1"/>
          </p:nvPr>
        </p:nvSpPr>
        <p:spPr/>
        <p:txBody>
          <a:bodyPr vert="horz" lIns="0" tIns="45720" rIns="0" bIns="45720" rtlCol="0" anchor="t">
            <a:normAutofit/>
          </a:bodyPr>
          <a:lstStyle/>
          <a:p>
            <a:r>
              <a:rPr lang="en-US" dirty="0"/>
              <a:t>Document Similarity using Spacy.</a:t>
            </a:r>
          </a:p>
          <a:p>
            <a:r>
              <a:rPr lang="en-US" dirty="0"/>
              <a:t>Threshold = 97%</a:t>
            </a:r>
          </a:p>
          <a:p>
            <a:r>
              <a:rPr lang="en-US" dirty="0"/>
              <a:t>Natural Language Toolkit - English, Russia, Ukraine</a:t>
            </a:r>
          </a:p>
          <a:p>
            <a:r>
              <a:rPr lang="en-US" dirty="0"/>
              <a:t>Processed using GPU</a:t>
            </a:r>
          </a:p>
          <a:p>
            <a:r>
              <a:rPr lang="en-US" dirty="0"/>
              <a:t>Runtime: 12 </a:t>
            </a:r>
            <a:r>
              <a:rPr lang="en-US" dirty="0" err="1"/>
              <a:t>hrs</a:t>
            </a:r>
            <a:r>
              <a:rPr lang="en-US" dirty="0"/>
              <a:t> for 2 month data</a:t>
            </a:r>
          </a:p>
          <a:p>
            <a:r>
              <a:rPr lang="en-US" dirty="0"/>
              <a:t>Spam Detection using hugging face pre-trained model - High computation cost</a:t>
            </a:r>
          </a:p>
        </p:txBody>
      </p:sp>
    </p:spTree>
    <p:extLst>
      <p:ext uri="{BB962C8B-B14F-4D97-AF65-F5344CB8AC3E}">
        <p14:creationId xmlns:p14="http://schemas.microsoft.com/office/powerpoint/2010/main" val="374528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chart&#10;&#10;Description automatically generated">
            <a:extLst>
              <a:ext uri="{FF2B5EF4-FFF2-40B4-BE49-F238E27FC236}">
                <a16:creationId xmlns:a16="http://schemas.microsoft.com/office/drawing/2014/main" id="{17D96B36-5C10-EAE5-0F4C-986032320DC2}"/>
              </a:ext>
            </a:extLst>
          </p:cNvPr>
          <p:cNvPicPr>
            <a:picLocks noChangeAspect="1"/>
          </p:cNvPicPr>
          <p:nvPr/>
        </p:nvPicPr>
        <p:blipFill>
          <a:blip r:embed="rId2"/>
          <a:stretch>
            <a:fillRect/>
          </a:stretch>
        </p:blipFill>
        <p:spPr>
          <a:xfrm>
            <a:off x="1379862" y="905933"/>
            <a:ext cx="9464279" cy="5039728"/>
          </a:xfrm>
          <a:prstGeom prst="rect">
            <a:avLst/>
          </a:prstGeom>
        </p:spPr>
      </p:pic>
    </p:spTree>
    <p:extLst>
      <p:ext uri="{BB962C8B-B14F-4D97-AF65-F5344CB8AC3E}">
        <p14:creationId xmlns:p14="http://schemas.microsoft.com/office/powerpoint/2010/main" val="3599522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hart&#10;&#10;Description automatically generated">
            <a:extLst>
              <a:ext uri="{FF2B5EF4-FFF2-40B4-BE49-F238E27FC236}">
                <a16:creationId xmlns:a16="http://schemas.microsoft.com/office/drawing/2014/main" id="{E443D9DF-DAD1-F009-C6AD-EC4BCDA77E0F}"/>
              </a:ext>
            </a:extLst>
          </p:cNvPr>
          <p:cNvPicPr>
            <a:picLocks noChangeAspect="1"/>
          </p:cNvPicPr>
          <p:nvPr/>
        </p:nvPicPr>
        <p:blipFill>
          <a:blip r:embed="rId2"/>
          <a:stretch>
            <a:fillRect/>
          </a:stretch>
        </p:blipFill>
        <p:spPr>
          <a:xfrm>
            <a:off x="1379862" y="905933"/>
            <a:ext cx="9464279" cy="5039728"/>
          </a:xfrm>
          <a:prstGeom prst="rect">
            <a:avLst/>
          </a:prstGeom>
        </p:spPr>
      </p:pic>
    </p:spTree>
    <p:extLst>
      <p:ext uri="{BB962C8B-B14F-4D97-AF65-F5344CB8AC3E}">
        <p14:creationId xmlns:p14="http://schemas.microsoft.com/office/powerpoint/2010/main" val="3202086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C135-3F6A-12DE-00BB-ED1FE3C99245}"/>
              </a:ext>
            </a:extLst>
          </p:cNvPr>
          <p:cNvSpPr>
            <a:spLocks noGrp="1"/>
          </p:cNvSpPr>
          <p:nvPr>
            <p:ph type="title"/>
          </p:nvPr>
        </p:nvSpPr>
        <p:spPr/>
        <p:txBody>
          <a:bodyPr/>
          <a:lstStyle/>
          <a:p>
            <a:r>
              <a:rPr lang="en-US" dirty="0"/>
              <a:t>Sentiment Analysis</a:t>
            </a:r>
          </a:p>
        </p:txBody>
      </p:sp>
      <p:sp>
        <p:nvSpPr>
          <p:cNvPr id="3" name="Text Placeholder 2">
            <a:extLst>
              <a:ext uri="{FF2B5EF4-FFF2-40B4-BE49-F238E27FC236}">
                <a16:creationId xmlns:a16="http://schemas.microsoft.com/office/drawing/2014/main" id="{877E07F0-3AC5-E522-B2D9-7041E822D2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623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FE266-DC5E-CE62-1C0C-72B5EC4FF1C6}"/>
              </a:ext>
            </a:extLst>
          </p:cNvPr>
          <p:cNvSpPr>
            <a:spLocks noGrp="1"/>
          </p:cNvSpPr>
          <p:nvPr>
            <p:ph type="title"/>
          </p:nvPr>
        </p:nvSpPr>
        <p:spPr/>
        <p:txBody>
          <a:bodyPr/>
          <a:lstStyle/>
          <a:p>
            <a:r>
              <a:rPr lang="en-US" dirty="0"/>
              <a:t>Sentiment Analysis - Introduction</a:t>
            </a:r>
          </a:p>
        </p:txBody>
      </p:sp>
      <p:sp>
        <p:nvSpPr>
          <p:cNvPr id="3" name="Content Placeholder 2">
            <a:extLst>
              <a:ext uri="{FF2B5EF4-FFF2-40B4-BE49-F238E27FC236}">
                <a16:creationId xmlns:a16="http://schemas.microsoft.com/office/drawing/2014/main" id="{1B35BBE5-2C02-6674-7BC6-0A60778E86EE}"/>
              </a:ext>
            </a:extLst>
          </p:cNvPr>
          <p:cNvSpPr>
            <a:spLocks noGrp="1"/>
          </p:cNvSpPr>
          <p:nvPr>
            <p:ph idx="1"/>
          </p:nvPr>
        </p:nvSpPr>
        <p:spPr/>
        <p:txBody>
          <a:bodyPr vert="horz" lIns="0" tIns="45720" rIns="0" bIns="45720" rtlCol="0" anchor="t">
            <a:normAutofit/>
          </a:bodyPr>
          <a:lstStyle/>
          <a:p>
            <a:r>
              <a:rPr lang="en-US" dirty="0">
                <a:ea typeface="+mn-lt"/>
                <a:cs typeface="+mn-lt"/>
              </a:rPr>
              <a:t>Five Categories: pro-Russia, pro-Ukraine, against Ukraine, against Russia, or neutral</a:t>
            </a:r>
            <a:endParaRPr lang="en-US" dirty="0">
              <a:solidFill>
                <a:srgbClr val="0E101A"/>
              </a:solidFill>
              <a:latin typeface="Arial"/>
              <a:cs typeface="Arial"/>
            </a:endParaRPr>
          </a:p>
          <a:p>
            <a:r>
              <a:rPr lang="en-US" dirty="0">
                <a:ea typeface="+mn-lt"/>
                <a:cs typeface="+mn-lt"/>
              </a:rPr>
              <a:t>Entities : Famous cities, Famous People</a:t>
            </a:r>
            <a:endParaRPr lang="en-US" dirty="0"/>
          </a:p>
          <a:p>
            <a:r>
              <a:rPr lang="en-US" dirty="0">
                <a:ea typeface="+mn-lt"/>
                <a:cs typeface="+mn-lt"/>
              </a:rPr>
              <a:t>Example : Zelensky, Putin, Kyiv, Moscow, Crimea, Bakhmut</a:t>
            </a:r>
            <a:endParaRPr lang="en-US" dirty="0"/>
          </a:p>
          <a:p>
            <a:r>
              <a:rPr lang="en-US" dirty="0">
                <a:ea typeface="+mn-lt"/>
                <a:cs typeface="+mn-lt"/>
              </a:rPr>
              <a:t>The sentiment analysis can be broken down into two parts: </a:t>
            </a:r>
            <a:endParaRPr lang="en-US"/>
          </a:p>
          <a:p>
            <a:pPr marL="383540" lvl="1"/>
            <a:r>
              <a:rPr lang="en-US" dirty="0" err="1">
                <a:ea typeface="+mn-lt"/>
                <a:cs typeface="+mn-lt"/>
              </a:rPr>
              <a:t>Textblob</a:t>
            </a:r>
            <a:r>
              <a:rPr lang="en-US" dirty="0">
                <a:ea typeface="+mn-lt"/>
                <a:cs typeface="+mn-lt"/>
              </a:rPr>
              <a:t>, used for calculating the sentiment score of each tweet</a:t>
            </a:r>
          </a:p>
          <a:p>
            <a:pPr marL="383540" lvl="1"/>
            <a:r>
              <a:rPr lang="en-US" dirty="0">
                <a:ea typeface="+mn-lt"/>
                <a:cs typeface="+mn-lt"/>
              </a:rPr>
              <a:t>Transformer model that learns from entities, used for the classification of further tweets. </a:t>
            </a:r>
            <a:endParaRPr lang="en-US"/>
          </a:p>
        </p:txBody>
      </p:sp>
    </p:spTree>
    <p:extLst>
      <p:ext uri="{BB962C8B-B14F-4D97-AF65-F5344CB8AC3E}">
        <p14:creationId xmlns:p14="http://schemas.microsoft.com/office/powerpoint/2010/main" val="2548451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F2052-9D6B-AA64-2FE5-6E7075364BCF}"/>
              </a:ext>
            </a:extLst>
          </p:cNvPr>
          <p:cNvSpPr>
            <a:spLocks noGrp="1"/>
          </p:cNvSpPr>
          <p:nvPr>
            <p:ph type="title"/>
          </p:nvPr>
        </p:nvSpPr>
        <p:spPr/>
        <p:txBody>
          <a:bodyPr/>
          <a:lstStyle/>
          <a:p>
            <a:r>
              <a:rPr lang="en-US" dirty="0">
                <a:ea typeface="+mj-lt"/>
                <a:cs typeface="+mj-lt"/>
              </a:rPr>
              <a:t>Sentiment Analysis - Steps</a:t>
            </a:r>
            <a:endParaRPr lang="en-US" dirty="0"/>
          </a:p>
        </p:txBody>
      </p:sp>
      <p:sp>
        <p:nvSpPr>
          <p:cNvPr id="3" name="Content Placeholder 2">
            <a:extLst>
              <a:ext uri="{FF2B5EF4-FFF2-40B4-BE49-F238E27FC236}">
                <a16:creationId xmlns:a16="http://schemas.microsoft.com/office/drawing/2014/main" id="{BAE882F2-9A33-C4EB-D87E-B6298E2BDD06}"/>
              </a:ext>
            </a:extLst>
          </p:cNvPr>
          <p:cNvSpPr>
            <a:spLocks noGrp="1"/>
          </p:cNvSpPr>
          <p:nvPr>
            <p:ph idx="1"/>
          </p:nvPr>
        </p:nvSpPr>
        <p:spPr/>
        <p:txBody>
          <a:bodyPr vert="horz" lIns="0" tIns="45720" rIns="0" bIns="45720" rtlCol="0" anchor="t">
            <a:normAutofit fontScale="92500" lnSpcReduction="10000"/>
          </a:bodyPr>
          <a:lstStyle/>
          <a:p>
            <a:r>
              <a:rPr lang="en-US" b="1" dirty="0">
                <a:ea typeface="+mn-lt"/>
                <a:cs typeface="+mn-lt"/>
              </a:rPr>
              <a:t>Tokenization:</a:t>
            </a:r>
            <a:r>
              <a:rPr lang="en-US" dirty="0">
                <a:ea typeface="+mn-lt"/>
                <a:cs typeface="+mn-lt"/>
              </a:rPr>
              <a:t> Text to the sequence of Tokens.</a:t>
            </a:r>
            <a:endParaRPr lang="en-US" dirty="0"/>
          </a:p>
          <a:p>
            <a:r>
              <a:rPr lang="en-US" b="1" dirty="0">
                <a:ea typeface="+mn-lt"/>
                <a:cs typeface="+mn-lt"/>
              </a:rPr>
              <a:t>Padding:</a:t>
            </a:r>
            <a:r>
              <a:rPr lang="en-US" dirty="0">
                <a:ea typeface="+mn-lt"/>
                <a:cs typeface="+mn-lt"/>
              </a:rPr>
              <a:t> Token sequences are padded for the same length</a:t>
            </a:r>
            <a:endParaRPr lang="en-US" dirty="0"/>
          </a:p>
          <a:p>
            <a:r>
              <a:rPr lang="en-US" b="1" dirty="0">
                <a:ea typeface="+mn-lt"/>
                <a:cs typeface="+mn-lt"/>
              </a:rPr>
              <a:t>Embedding:</a:t>
            </a:r>
            <a:r>
              <a:rPr lang="en-US" dirty="0">
                <a:ea typeface="+mn-lt"/>
                <a:cs typeface="+mn-lt"/>
              </a:rPr>
              <a:t> Token Sequences are mapped to continuous vectors representing high dimensional space.</a:t>
            </a:r>
            <a:endParaRPr lang="en-US"/>
          </a:p>
          <a:p>
            <a:r>
              <a:rPr lang="en-US" b="1" dirty="0">
                <a:ea typeface="+mn-lt"/>
                <a:cs typeface="+mn-lt"/>
              </a:rPr>
              <a:t>Transformer Layers:</a:t>
            </a:r>
            <a:r>
              <a:rPr lang="en-US" dirty="0">
                <a:ea typeface="+mn-lt"/>
                <a:cs typeface="+mn-lt"/>
              </a:rPr>
              <a:t> Multi-Head Attention Layer and feed-forward layers for capturing complex dependencies between the words in the input sequence</a:t>
            </a:r>
            <a:endParaRPr lang="en-US" dirty="0"/>
          </a:p>
          <a:p>
            <a:r>
              <a:rPr lang="en-US" b="1" dirty="0">
                <a:ea typeface="+mn-lt"/>
                <a:cs typeface="+mn-lt"/>
              </a:rPr>
              <a:t>Aggregation:</a:t>
            </a:r>
            <a:r>
              <a:rPr lang="en-US" dirty="0">
                <a:ea typeface="+mn-lt"/>
                <a:cs typeface="+mn-lt"/>
              </a:rPr>
              <a:t> A Global Average Pooling layer for aggregating the outputs of the Transformer layers, creating a fixed-size vector representation of the input sequence.</a:t>
            </a:r>
            <a:endParaRPr lang="en-US" dirty="0"/>
          </a:p>
          <a:p>
            <a:r>
              <a:rPr lang="en-US" b="1" dirty="0">
                <a:ea typeface="+mn-lt"/>
                <a:cs typeface="+mn-lt"/>
              </a:rPr>
              <a:t>Prediction:</a:t>
            </a:r>
            <a:r>
              <a:rPr lang="en-US" dirty="0">
                <a:ea typeface="+mn-lt"/>
                <a:cs typeface="+mn-lt"/>
              </a:rPr>
              <a:t> Dense final layer is applied to the aggregated vector to generate the sentiment predictions (e.g., pro-Russia, pro-Ukraine, against-Russia, against-Ukraine, and neutral).</a:t>
            </a:r>
            <a:endParaRPr lang="en-US" dirty="0"/>
          </a:p>
        </p:txBody>
      </p:sp>
    </p:spTree>
    <p:extLst>
      <p:ext uri="{BB962C8B-B14F-4D97-AF65-F5344CB8AC3E}">
        <p14:creationId xmlns:p14="http://schemas.microsoft.com/office/powerpoint/2010/main" val="1468523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45D-211D-228C-208F-6A26840F1DDD}"/>
              </a:ext>
            </a:extLst>
          </p:cNvPr>
          <p:cNvSpPr>
            <a:spLocks noGrp="1"/>
          </p:cNvSpPr>
          <p:nvPr>
            <p:ph type="title"/>
          </p:nvPr>
        </p:nvSpPr>
        <p:spPr/>
        <p:txBody>
          <a:bodyPr/>
          <a:lstStyle/>
          <a:p>
            <a:r>
              <a:rPr lang="en-US" dirty="0"/>
              <a:t>Pro Russia Graph</a:t>
            </a:r>
          </a:p>
        </p:txBody>
      </p:sp>
      <p:pic>
        <p:nvPicPr>
          <p:cNvPr id="4" name="Picture 4" descr="Map&#10;&#10;Description automatically generated">
            <a:extLst>
              <a:ext uri="{FF2B5EF4-FFF2-40B4-BE49-F238E27FC236}">
                <a16:creationId xmlns:a16="http://schemas.microsoft.com/office/drawing/2014/main" id="{7C6178DF-C559-6FFD-088F-AE7DEC5F9816}"/>
              </a:ext>
            </a:extLst>
          </p:cNvPr>
          <p:cNvPicPr>
            <a:picLocks noGrp="1" noChangeAspect="1"/>
          </p:cNvPicPr>
          <p:nvPr>
            <p:ph idx="1"/>
          </p:nvPr>
        </p:nvPicPr>
        <p:blipFill rotWithShape="1">
          <a:blip r:embed="rId2"/>
          <a:srcRect l="4251" t="6452" r="1721" b="12524"/>
          <a:stretch/>
        </p:blipFill>
        <p:spPr>
          <a:xfrm>
            <a:off x="1538951" y="2117609"/>
            <a:ext cx="9118450" cy="4192242"/>
          </a:xfrm>
        </p:spPr>
      </p:pic>
    </p:spTree>
    <p:extLst>
      <p:ext uri="{BB962C8B-B14F-4D97-AF65-F5344CB8AC3E}">
        <p14:creationId xmlns:p14="http://schemas.microsoft.com/office/powerpoint/2010/main" val="3956136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17D6-46E1-34C5-6DD2-DBE5737B7C05}"/>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7CE05332-8BFD-3F59-CE3C-9BE025BEE1EE}"/>
              </a:ext>
            </a:extLst>
          </p:cNvPr>
          <p:cNvSpPr>
            <a:spLocks noGrp="1"/>
          </p:cNvSpPr>
          <p:nvPr>
            <p:ph idx="1"/>
          </p:nvPr>
        </p:nvSpPr>
        <p:spPr/>
        <p:txBody>
          <a:bodyPr vert="horz" lIns="0" tIns="45720" rIns="0" bIns="45720" rtlCol="0" anchor="t">
            <a:normAutofit/>
          </a:bodyPr>
          <a:lstStyle/>
          <a:p>
            <a:r>
              <a:rPr lang="en-US" dirty="0">
                <a:ea typeface="+mn-lt"/>
                <a:cs typeface="+mn-lt"/>
              </a:rPr>
              <a:t>The following presentation is an analysis of the sentiment expressed by individuals and entities in various countries regarding the Ukraine crisis. It is important to note that this analysis is based on publicly available data and does not necessarily reflect the views or opinions of the presenter or any organization they may be affiliated with. The analysis of sentiment towards the Ukraine conflict should be viewed as a broad overview rather than a comprehensive assessment. The goal of this presentation is to provide insights and encourage further discussion on this complex and sensitive topic.</a:t>
            </a:r>
          </a:p>
        </p:txBody>
      </p:sp>
    </p:spTree>
    <p:extLst>
      <p:ext uri="{BB962C8B-B14F-4D97-AF65-F5344CB8AC3E}">
        <p14:creationId xmlns:p14="http://schemas.microsoft.com/office/powerpoint/2010/main" val="109856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1F9D9-A9B8-EE7D-EF65-6007DD5B0D84}"/>
              </a:ext>
            </a:extLst>
          </p:cNvPr>
          <p:cNvSpPr>
            <a:spLocks noGrp="1"/>
          </p:cNvSpPr>
          <p:nvPr>
            <p:ph type="title"/>
          </p:nvPr>
        </p:nvSpPr>
        <p:spPr/>
        <p:txBody>
          <a:bodyPr/>
          <a:lstStyle/>
          <a:p>
            <a:r>
              <a:rPr lang="en-US" dirty="0"/>
              <a:t>Pro Ukraine Graph</a:t>
            </a:r>
          </a:p>
        </p:txBody>
      </p:sp>
      <p:pic>
        <p:nvPicPr>
          <p:cNvPr id="5" name="Picture 5" descr="Map&#10;&#10;Description automatically generated">
            <a:extLst>
              <a:ext uri="{FF2B5EF4-FFF2-40B4-BE49-F238E27FC236}">
                <a16:creationId xmlns:a16="http://schemas.microsoft.com/office/drawing/2014/main" id="{14221159-20BF-D124-ED2B-D2AE3B7E3277}"/>
              </a:ext>
            </a:extLst>
          </p:cNvPr>
          <p:cNvPicPr>
            <a:picLocks noGrp="1" noChangeAspect="1"/>
          </p:cNvPicPr>
          <p:nvPr>
            <p:ph idx="1"/>
          </p:nvPr>
        </p:nvPicPr>
        <p:blipFill rotWithShape="1">
          <a:blip r:embed="rId2"/>
          <a:srcRect l="4806" t="5263" r="1736" b="14286"/>
          <a:stretch/>
        </p:blipFill>
        <p:spPr>
          <a:xfrm>
            <a:off x="1510729" y="2042349"/>
            <a:ext cx="9174876" cy="4211015"/>
          </a:xfrm>
        </p:spPr>
      </p:pic>
    </p:spTree>
    <p:extLst>
      <p:ext uri="{BB962C8B-B14F-4D97-AF65-F5344CB8AC3E}">
        <p14:creationId xmlns:p14="http://schemas.microsoft.com/office/powerpoint/2010/main" val="2115858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C135-3F6A-12DE-00BB-ED1FE3C99245}"/>
              </a:ext>
            </a:extLst>
          </p:cNvPr>
          <p:cNvSpPr>
            <a:spLocks noGrp="1"/>
          </p:cNvSpPr>
          <p:nvPr>
            <p:ph type="title"/>
          </p:nvPr>
        </p:nvSpPr>
        <p:spPr/>
        <p:txBody>
          <a:bodyPr/>
          <a:lstStyle/>
          <a:p>
            <a:r>
              <a:rPr lang="en-US" dirty="0"/>
              <a:t>Analysis and Recommendations</a:t>
            </a:r>
          </a:p>
        </p:txBody>
      </p:sp>
      <p:sp>
        <p:nvSpPr>
          <p:cNvPr id="3" name="Text Placeholder 2">
            <a:extLst>
              <a:ext uri="{FF2B5EF4-FFF2-40B4-BE49-F238E27FC236}">
                <a16:creationId xmlns:a16="http://schemas.microsoft.com/office/drawing/2014/main" id="{877E07F0-3AC5-E522-B2D9-7041E822D2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40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2536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6F3FCF-E706-9F58-F067-C1931E087E02}"/>
              </a:ext>
            </a:extLst>
          </p:cNvPr>
          <p:cNvSpPr>
            <a:spLocks noGrp="1"/>
          </p:cNvSpPr>
          <p:nvPr>
            <p:ph type="title"/>
          </p:nvPr>
        </p:nvSpPr>
        <p:spPr>
          <a:xfrm>
            <a:off x="492370" y="516836"/>
            <a:ext cx="3084844" cy="1961086"/>
          </a:xfrm>
        </p:spPr>
        <p:txBody>
          <a:bodyPr>
            <a:normAutofit fontScale="90000"/>
          </a:bodyPr>
          <a:lstStyle/>
          <a:p>
            <a:r>
              <a:rPr lang="en-US" sz="4000" dirty="0">
                <a:solidFill>
                  <a:srgbClr val="FFFFFF"/>
                </a:solidFill>
              </a:rPr>
              <a:t>USA</a:t>
            </a:r>
            <a:br>
              <a:rPr lang="en-US" sz="4000" dirty="0">
                <a:solidFill>
                  <a:srgbClr val="FFFFFF"/>
                </a:solidFill>
              </a:rPr>
            </a:br>
            <a:r>
              <a:rPr lang="en-US" sz="4000" dirty="0">
                <a:solidFill>
                  <a:srgbClr val="FFFFFF"/>
                </a:solidFill>
              </a:rPr>
              <a:t>(Towards 2024 elections)</a:t>
            </a:r>
          </a:p>
        </p:txBody>
      </p:sp>
      <p:cxnSp>
        <p:nvCxnSpPr>
          <p:cNvPr id="24" name="Straight Connector 2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F28FBF2-8B7E-5F45-0347-4DFE6FF44277}"/>
              </a:ext>
            </a:extLst>
          </p:cNvPr>
          <p:cNvSpPr>
            <a:spLocks noGrp="1"/>
          </p:cNvSpPr>
          <p:nvPr>
            <p:ph idx="1"/>
          </p:nvPr>
        </p:nvSpPr>
        <p:spPr>
          <a:xfrm>
            <a:off x="492008" y="2799654"/>
            <a:ext cx="3085206" cy="3854199"/>
          </a:xfrm>
        </p:spPr>
        <p:txBody>
          <a:bodyPr vert="horz" lIns="0" tIns="45720" rIns="0" bIns="45720" rtlCol="0" anchor="t">
            <a:normAutofit/>
          </a:bodyPr>
          <a:lstStyle/>
          <a:p>
            <a:r>
              <a:rPr lang="en-US" sz="1800" dirty="0">
                <a:solidFill>
                  <a:srgbClr val="FFFFFF"/>
                </a:solidFill>
              </a:rPr>
              <a:t>Significant drop in Pro Ukraine Sentiment</a:t>
            </a:r>
          </a:p>
          <a:p>
            <a:r>
              <a:rPr lang="en-US" sz="1800" dirty="0">
                <a:solidFill>
                  <a:srgbClr val="FFFFFF"/>
                </a:solidFill>
              </a:rPr>
              <a:t>Slight drop in Pro Russia sentiment</a:t>
            </a:r>
          </a:p>
          <a:p>
            <a:r>
              <a:rPr lang="en-US" sz="1800" dirty="0">
                <a:solidFill>
                  <a:srgbClr val="FFFFFF"/>
                </a:solidFill>
              </a:rPr>
              <a:t>Overall population seems to be tending towards peace</a:t>
            </a:r>
          </a:p>
          <a:p>
            <a:r>
              <a:rPr lang="en-US" sz="1800" dirty="0">
                <a:solidFill>
                  <a:srgbClr val="FFFFFF"/>
                </a:solidFill>
              </a:rPr>
              <a:t>Based on public sentiment, the US government should focus on a peace deal in Ukraine rather than focusing on arms shipment</a:t>
            </a:r>
          </a:p>
        </p:txBody>
      </p:sp>
      <p:pic>
        <p:nvPicPr>
          <p:cNvPr id="4" name="Picture 4" descr="Chart, bar chart&#10;&#10;Description automatically generated">
            <a:extLst>
              <a:ext uri="{FF2B5EF4-FFF2-40B4-BE49-F238E27FC236}">
                <a16:creationId xmlns:a16="http://schemas.microsoft.com/office/drawing/2014/main" id="{0383DD66-3A48-3BF8-B4C4-B05C4964E5CF}"/>
              </a:ext>
            </a:extLst>
          </p:cNvPr>
          <p:cNvPicPr>
            <a:picLocks noChangeAspect="1"/>
          </p:cNvPicPr>
          <p:nvPr/>
        </p:nvPicPr>
        <p:blipFill>
          <a:blip r:embed="rId2"/>
          <a:stretch>
            <a:fillRect/>
          </a:stretch>
        </p:blipFill>
        <p:spPr>
          <a:xfrm>
            <a:off x="4459796" y="1497624"/>
            <a:ext cx="7324896" cy="3919196"/>
          </a:xfrm>
          <a:prstGeom prst="rect">
            <a:avLst/>
          </a:prstGeom>
        </p:spPr>
      </p:pic>
    </p:spTree>
    <p:extLst>
      <p:ext uri="{BB962C8B-B14F-4D97-AF65-F5344CB8AC3E}">
        <p14:creationId xmlns:p14="http://schemas.microsoft.com/office/powerpoint/2010/main" val="2539813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2536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6F3FCF-E706-9F58-F067-C1931E087E02}"/>
              </a:ext>
            </a:extLst>
          </p:cNvPr>
          <p:cNvSpPr>
            <a:spLocks noGrp="1"/>
          </p:cNvSpPr>
          <p:nvPr>
            <p:ph type="title"/>
          </p:nvPr>
        </p:nvSpPr>
        <p:spPr>
          <a:xfrm>
            <a:off x="492370" y="516836"/>
            <a:ext cx="3084844" cy="1961086"/>
          </a:xfrm>
        </p:spPr>
        <p:txBody>
          <a:bodyPr>
            <a:normAutofit fontScale="90000"/>
          </a:bodyPr>
          <a:lstStyle/>
          <a:p>
            <a:r>
              <a:rPr lang="en-US" sz="4000" dirty="0">
                <a:solidFill>
                  <a:srgbClr val="FFFFFF"/>
                </a:solidFill>
              </a:rPr>
              <a:t>India</a:t>
            </a:r>
            <a:br>
              <a:rPr lang="en-US" sz="4000" dirty="0">
                <a:solidFill>
                  <a:srgbClr val="FFFFFF"/>
                </a:solidFill>
              </a:rPr>
            </a:br>
            <a:r>
              <a:rPr lang="en-US" sz="4000" dirty="0">
                <a:solidFill>
                  <a:srgbClr val="FFFFFF"/>
                </a:solidFill>
              </a:rPr>
              <a:t>(Towards 2024 elections)</a:t>
            </a:r>
            <a:endParaRPr lang="en-US"/>
          </a:p>
        </p:txBody>
      </p:sp>
      <p:cxnSp>
        <p:nvCxnSpPr>
          <p:cNvPr id="24" name="Straight Connector 2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F28FBF2-8B7E-5F45-0347-4DFE6FF44277}"/>
              </a:ext>
            </a:extLst>
          </p:cNvPr>
          <p:cNvSpPr>
            <a:spLocks noGrp="1"/>
          </p:cNvSpPr>
          <p:nvPr>
            <p:ph idx="1"/>
          </p:nvPr>
        </p:nvSpPr>
        <p:spPr>
          <a:xfrm>
            <a:off x="492008" y="2799654"/>
            <a:ext cx="3085206" cy="4014124"/>
          </a:xfrm>
        </p:spPr>
        <p:txBody>
          <a:bodyPr vert="horz" lIns="0" tIns="45720" rIns="0" bIns="45720" rtlCol="0" anchor="t">
            <a:normAutofit lnSpcReduction="10000"/>
          </a:bodyPr>
          <a:lstStyle/>
          <a:p>
            <a:r>
              <a:rPr lang="en-US" sz="1800" dirty="0">
                <a:solidFill>
                  <a:srgbClr val="FFFFFF"/>
                </a:solidFill>
              </a:rPr>
              <a:t>Significant drop in Pro Ukraine Sentiment</a:t>
            </a:r>
          </a:p>
          <a:p>
            <a:r>
              <a:rPr lang="en-US" sz="1800" dirty="0">
                <a:solidFill>
                  <a:srgbClr val="FFFFFF"/>
                </a:solidFill>
              </a:rPr>
              <a:t>Slight drop in Pro Russia sentiment</a:t>
            </a:r>
          </a:p>
          <a:p>
            <a:r>
              <a:rPr lang="en-US" sz="1800" dirty="0">
                <a:solidFill>
                  <a:srgbClr val="FFFFFF"/>
                </a:solidFill>
              </a:rPr>
              <a:t>Overall population seems to be tending towards Ukraine and peace</a:t>
            </a:r>
          </a:p>
          <a:p>
            <a:r>
              <a:rPr lang="en-US" sz="1800" dirty="0">
                <a:solidFill>
                  <a:srgbClr val="FFFFFF"/>
                </a:solidFill>
              </a:rPr>
              <a:t>Based on public sentiment, the Indian government should focus on peace while ramping up support humanitarian support for Ukraine</a:t>
            </a:r>
          </a:p>
        </p:txBody>
      </p:sp>
      <p:pic>
        <p:nvPicPr>
          <p:cNvPr id="4" name="Picture 4" descr="Chart, bar chart&#10;&#10;Description automatically generated">
            <a:extLst>
              <a:ext uri="{FF2B5EF4-FFF2-40B4-BE49-F238E27FC236}">
                <a16:creationId xmlns:a16="http://schemas.microsoft.com/office/drawing/2014/main" id="{0383DD66-3A48-3BF8-B4C4-B05C4964E5CF}"/>
              </a:ext>
            </a:extLst>
          </p:cNvPr>
          <p:cNvPicPr>
            <a:picLocks noChangeAspect="1"/>
          </p:cNvPicPr>
          <p:nvPr/>
        </p:nvPicPr>
        <p:blipFill>
          <a:blip r:embed="rId2"/>
          <a:stretch>
            <a:fillRect/>
          </a:stretch>
        </p:blipFill>
        <p:spPr>
          <a:xfrm>
            <a:off x="4459796" y="1501184"/>
            <a:ext cx="7324896" cy="3912075"/>
          </a:xfrm>
          <a:prstGeom prst="rect">
            <a:avLst/>
          </a:prstGeom>
        </p:spPr>
      </p:pic>
    </p:spTree>
    <p:extLst>
      <p:ext uri="{BB962C8B-B14F-4D97-AF65-F5344CB8AC3E}">
        <p14:creationId xmlns:p14="http://schemas.microsoft.com/office/powerpoint/2010/main" val="3257717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9EC1-A0A5-D61B-1998-484DD02909B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21E5FCB-45DD-DF13-AFA8-0876EE5A0C96}"/>
              </a:ext>
            </a:extLst>
          </p:cNvPr>
          <p:cNvSpPr>
            <a:spLocks noGrp="1"/>
          </p:cNvSpPr>
          <p:nvPr>
            <p:ph idx="1"/>
          </p:nvPr>
        </p:nvSpPr>
        <p:spPr/>
        <p:txBody>
          <a:bodyPr vert="horz" lIns="0" tIns="45720" rIns="0" bIns="45720" rtlCol="0" anchor="t">
            <a:normAutofit/>
          </a:bodyPr>
          <a:lstStyle/>
          <a:p>
            <a:r>
              <a:rPr lang="en-US" dirty="0"/>
              <a:t>[1] </a:t>
            </a:r>
            <a:r>
              <a:rPr lang="en-US" dirty="0">
                <a:ea typeface="+mn-lt"/>
                <a:cs typeface="+mn-lt"/>
                <a:hlinkClick r:id="rId2"/>
              </a:rPr>
              <a:t>https://www.kaggle.com/datasets/bwandowando/ukraine-russian-crisis-twitter-dataset-1-2-m-rows/code?resource=download&amp;select=0820_UkraineCombinedTweetsDeduped.csv.gzip</a:t>
            </a:r>
            <a:endParaRPr lang="en-US">
              <a:ea typeface="+mn-lt"/>
              <a:cs typeface="+mn-lt"/>
            </a:endParaRPr>
          </a:p>
          <a:p>
            <a:r>
              <a:rPr lang="en-US" dirty="0"/>
              <a:t>[2] </a:t>
            </a:r>
            <a:r>
              <a:rPr lang="en-US" dirty="0">
                <a:ea typeface="+mn-lt"/>
                <a:cs typeface="+mn-lt"/>
                <a:hlinkClick r:id="rId3"/>
              </a:rPr>
              <a:t>https://www.kaggle.com/datasets/tanweerulhaque/countries-states-cities-dataset</a:t>
            </a:r>
            <a:endParaRPr lang="en-US" dirty="0"/>
          </a:p>
          <a:p>
            <a:endParaRPr lang="en-US" dirty="0">
              <a:ea typeface="+mn-lt"/>
              <a:cs typeface="+mn-lt"/>
            </a:endParaRPr>
          </a:p>
          <a:p>
            <a:endParaRPr lang="en-US" dirty="0"/>
          </a:p>
        </p:txBody>
      </p:sp>
    </p:spTree>
    <p:extLst>
      <p:ext uri="{BB962C8B-B14F-4D97-AF65-F5344CB8AC3E}">
        <p14:creationId xmlns:p14="http://schemas.microsoft.com/office/powerpoint/2010/main" val="1672524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69704-A89C-9D94-29D2-4E336160072E}"/>
              </a:ext>
            </a:extLst>
          </p:cNvPr>
          <p:cNvSpPr>
            <a:spLocks noGrp="1"/>
          </p:cNvSpPr>
          <p:nvPr>
            <p:ph type="title"/>
          </p:nvPr>
        </p:nvSpPr>
        <p:spPr>
          <a:xfrm>
            <a:off x="6730000" y="639097"/>
            <a:ext cx="4813072" cy="3494791"/>
          </a:xfrm>
        </p:spPr>
        <p:txBody>
          <a:bodyPr vert="horz" lIns="91440" tIns="45720" rIns="91440" bIns="45720" rtlCol="0" anchor="b">
            <a:normAutofit/>
          </a:bodyPr>
          <a:lstStyle/>
          <a:p>
            <a:r>
              <a:rPr lang="en-US" dirty="0"/>
              <a:t>Questions</a:t>
            </a:r>
          </a:p>
        </p:txBody>
      </p:sp>
      <p:sp>
        <p:nvSpPr>
          <p:cNvPr id="3" name="Text Placeholder 2">
            <a:extLst>
              <a:ext uri="{FF2B5EF4-FFF2-40B4-BE49-F238E27FC236}">
                <a16:creationId xmlns:a16="http://schemas.microsoft.com/office/drawing/2014/main" id="{AF5D5520-8EFC-4EBB-578E-7F70DDC21FD6}"/>
              </a:ext>
            </a:extLst>
          </p:cNvPr>
          <p:cNvSpPr>
            <a:spLocks noGrp="1"/>
          </p:cNvSpPr>
          <p:nvPr>
            <p:ph type="body" idx="1"/>
          </p:nvPr>
        </p:nvSpPr>
        <p:spPr>
          <a:xfrm>
            <a:off x="6729999" y="4455621"/>
            <a:ext cx="4829101" cy="1238616"/>
          </a:xfrm>
        </p:spPr>
        <p:txBody>
          <a:bodyPr vert="horz" lIns="91440" tIns="45720" rIns="91440" bIns="45720" rtlCol="0">
            <a:normAutofit/>
          </a:bodyPr>
          <a:lstStyle/>
          <a:p>
            <a:pPr>
              <a:lnSpc>
                <a:spcPct val="100000"/>
              </a:lnSpc>
            </a:pPr>
            <a:r>
              <a:rPr lang="en-US" dirty="0"/>
              <a:t>Thank you for listening</a:t>
            </a:r>
            <a:endParaRPr lang="en-US"/>
          </a:p>
        </p:txBody>
      </p:sp>
      <p:pic>
        <p:nvPicPr>
          <p:cNvPr id="5" name="Picture 4" descr="Wood human figure">
            <a:extLst>
              <a:ext uri="{FF2B5EF4-FFF2-40B4-BE49-F238E27FC236}">
                <a16:creationId xmlns:a16="http://schemas.microsoft.com/office/drawing/2014/main" id="{D5D1A8A3-77CE-1B20-A6D5-DB0960DD6C16}"/>
              </a:ext>
            </a:extLst>
          </p:cNvPr>
          <p:cNvPicPr>
            <a:picLocks noChangeAspect="1"/>
          </p:cNvPicPr>
          <p:nvPr/>
        </p:nvPicPr>
        <p:blipFill rotWithShape="1">
          <a:blip r:embed="rId2"/>
          <a:srcRect r="40753" b="-3"/>
          <a:stretch/>
        </p:blipFill>
        <p:spPr>
          <a:xfrm>
            <a:off x="1" y="10"/>
            <a:ext cx="6096000" cy="6857990"/>
          </a:xfrm>
          <a:prstGeom prst="rect">
            <a:avLst/>
          </a:prstGeom>
        </p:spPr>
      </p:pic>
      <p:cxnSp>
        <p:nvCxnSpPr>
          <p:cNvPr id="15" name="Straight Connector 1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980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8F61-357A-1559-BC6C-DDA949BEB97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F11BA6B6-8BE3-7772-B720-F95A50E07F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73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DCCCD-478C-CDFA-827B-52DE72BB6E38}"/>
              </a:ext>
            </a:extLst>
          </p:cNvPr>
          <p:cNvSpPr>
            <a:spLocks noGrp="1"/>
          </p:cNvSpPr>
          <p:nvPr>
            <p:ph type="title"/>
          </p:nvPr>
        </p:nvSpPr>
        <p:spPr>
          <a:xfrm>
            <a:off x="643468" y="643467"/>
            <a:ext cx="3073550" cy="5126203"/>
          </a:xfrm>
        </p:spPr>
        <p:txBody>
          <a:bodyPr anchor="ctr">
            <a:normAutofit/>
          </a:bodyPr>
          <a:lstStyle/>
          <a:p>
            <a:pPr algn="r"/>
            <a:r>
              <a:rPr lang="en-US" dirty="0"/>
              <a:t>Task</a:t>
            </a:r>
            <a:endParaRPr lang="en-US"/>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4F34D7-CEB3-C6E7-EDE7-50A6C8B2D66E}"/>
              </a:ext>
            </a:extLst>
          </p:cNvPr>
          <p:cNvSpPr>
            <a:spLocks noGrp="1"/>
          </p:cNvSpPr>
          <p:nvPr>
            <p:ph idx="1"/>
          </p:nvPr>
        </p:nvSpPr>
        <p:spPr>
          <a:xfrm>
            <a:off x="4363786" y="621697"/>
            <a:ext cx="6791894" cy="5147973"/>
          </a:xfrm>
        </p:spPr>
        <p:txBody>
          <a:bodyPr vert="horz" lIns="0" tIns="45720" rIns="0" bIns="45720" rtlCol="0" anchor="ctr">
            <a:normAutofit/>
          </a:bodyPr>
          <a:lstStyle/>
          <a:p>
            <a:pPr marL="457200" indent="-457200">
              <a:buAutoNum type="arabicPeriod"/>
            </a:pPr>
            <a:r>
              <a:rPr lang="en-US" dirty="0"/>
              <a:t>Analyze twitter data from March 2022 related to the Russia-Ukraine war</a:t>
            </a:r>
            <a:endParaRPr lang="en-US"/>
          </a:p>
          <a:p>
            <a:pPr marL="457200" indent="-457200">
              <a:buAutoNum type="arabicPeriod"/>
            </a:pPr>
            <a:r>
              <a:rPr lang="en-US" dirty="0"/>
              <a:t>Analyze sentiment of each country towards the war</a:t>
            </a:r>
          </a:p>
        </p:txBody>
      </p:sp>
      <p:sp>
        <p:nvSpPr>
          <p:cNvPr id="12" name="Rectangle 11">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76584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40B6-1E21-A633-679D-5414E47AD228}"/>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3E699AE0-16B3-4AA3-ADDE-A6293301B324}"/>
              </a:ext>
            </a:extLst>
          </p:cNvPr>
          <p:cNvSpPr>
            <a:spLocks noGrp="1"/>
          </p:cNvSpPr>
          <p:nvPr>
            <p:ph idx="1"/>
          </p:nvPr>
        </p:nvSpPr>
        <p:spPr/>
        <p:txBody>
          <a:bodyPr vert="horz" lIns="0" tIns="45720" rIns="0" bIns="45720" rtlCol="0" anchor="t">
            <a:normAutofit/>
          </a:bodyPr>
          <a:lstStyle/>
          <a:p>
            <a:r>
              <a:rPr lang="en-US" dirty="0"/>
              <a:t>Dataset sourced from </a:t>
            </a:r>
            <a:r>
              <a:rPr lang="en-US" dirty="0" err="1"/>
              <a:t>kaggle</a:t>
            </a:r>
            <a:r>
              <a:rPr lang="en-US" dirty="0"/>
              <a:t> [1]</a:t>
            </a:r>
          </a:p>
          <a:p>
            <a:r>
              <a:rPr lang="en-US" dirty="0"/>
              <a:t>75M+ datapoints</a:t>
            </a:r>
          </a:p>
          <a:p>
            <a:r>
              <a:rPr lang="en-US" dirty="0"/>
              <a:t>65 languages</a:t>
            </a:r>
          </a:p>
          <a:p>
            <a:r>
              <a:rPr lang="en-US" dirty="0"/>
              <a:t>130+ countries</a:t>
            </a:r>
          </a:p>
          <a:p>
            <a:r>
              <a:rPr lang="en-US" dirty="0"/>
              <a:t>29 features</a:t>
            </a:r>
          </a:p>
          <a:p>
            <a:r>
              <a:rPr lang="en-US" dirty="0"/>
              <a:t>Major features: Username, Account creation date, Tweet text, Language, Location, Hashtags</a:t>
            </a:r>
          </a:p>
        </p:txBody>
      </p:sp>
    </p:spTree>
    <p:extLst>
      <p:ext uri="{BB962C8B-B14F-4D97-AF65-F5344CB8AC3E}">
        <p14:creationId xmlns:p14="http://schemas.microsoft.com/office/powerpoint/2010/main" val="352297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3F540-A9B9-F84E-C216-A783A908B81B}"/>
              </a:ext>
            </a:extLst>
          </p:cNvPr>
          <p:cNvSpPr>
            <a:spLocks noGrp="1"/>
          </p:cNvSpPr>
          <p:nvPr>
            <p:ph type="title"/>
          </p:nvPr>
        </p:nvSpPr>
        <p:spPr/>
        <p:txBody>
          <a:bodyPr/>
          <a:lstStyle/>
          <a:p>
            <a:r>
              <a:rPr lang="en-US" dirty="0"/>
              <a:t>Dataset- Languages</a:t>
            </a:r>
          </a:p>
        </p:txBody>
      </p:sp>
      <p:pic>
        <p:nvPicPr>
          <p:cNvPr id="4" name="Picture 4" descr="A picture containing timeline&#10;&#10;Description automatically generated">
            <a:extLst>
              <a:ext uri="{FF2B5EF4-FFF2-40B4-BE49-F238E27FC236}">
                <a16:creationId xmlns:a16="http://schemas.microsoft.com/office/drawing/2014/main" id="{F2136B7D-F957-8011-5C8D-1180E3A54025}"/>
              </a:ext>
            </a:extLst>
          </p:cNvPr>
          <p:cNvPicPr>
            <a:picLocks noGrp="1" noChangeAspect="1"/>
          </p:cNvPicPr>
          <p:nvPr>
            <p:ph idx="1"/>
          </p:nvPr>
        </p:nvPicPr>
        <p:blipFill rotWithShape="1">
          <a:blip r:embed="rId2"/>
          <a:srcRect l="958" t="5740" r="7066" b="4856"/>
          <a:stretch/>
        </p:blipFill>
        <p:spPr>
          <a:xfrm>
            <a:off x="1095424" y="1976497"/>
            <a:ext cx="8340875" cy="4409226"/>
          </a:xfrm>
        </p:spPr>
      </p:pic>
      <p:sp>
        <p:nvSpPr>
          <p:cNvPr id="5" name="TextBox 4">
            <a:extLst>
              <a:ext uri="{FF2B5EF4-FFF2-40B4-BE49-F238E27FC236}">
                <a16:creationId xmlns:a16="http://schemas.microsoft.com/office/drawing/2014/main" id="{6C110E59-6EBB-6D07-8B95-92BB90104249}"/>
              </a:ext>
            </a:extLst>
          </p:cNvPr>
          <p:cNvSpPr txBox="1"/>
          <p:nvPr/>
        </p:nvSpPr>
        <p:spPr>
          <a:xfrm>
            <a:off x="1636889" y="6114814"/>
            <a:ext cx="253059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 Data from first 2 weeks of the war</a:t>
            </a:r>
          </a:p>
        </p:txBody>
      </p:sp>
    </p:spTree>
    <p:extLst>
      <p:ext uri="{BB962C8B-B14F-4D97-AF65-F5344CB8AC3E}">
        <p14:creationId xmlns:p14="http://schemas.microsoft.com/office/powerpoint/2010/main" val="272425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29CD1-272E-203F-2222-2DF8E357DAC4}"/>
              </a:ext>
            </a:extLst>
          </p:cNvPr>
          <p:cNvSpPr>
            <a:spLocks noGrp="1"/>
          </p:cNvSpPr>
          <p:nvPr>
            <p:ph type="title"/>
          </p:nvPr>
        </p:nvSpPr>
        <p:spPr>
          <a:xfrm>
            <a:off x="878911" y="643468"/>
            <a:ext cx="3177847" cy="1674180"/>
          </a:xfrm>
        </p:spPr>
        <p:txBody>
          <a:bodyPr>
            <a:normAutofit/>
          </a:bodyPr>
          <a:lstStyle/>
          <a:p>
            <a:r>
              <a:rPr lang="en-US" dirty="0"/>
              <a:t>Dataset - Hashtags</a:t>
            </a:r>
          </a:p>
        </p:txBody>
      </p:sp>
      <p:cxnSp>
        <p:nvCxnSpPr>
          <p:cNvPr id="13" name="Straight Connector 12">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B94DC4C-2BEB-641D-12A9-3DBDC167DC79}"/>
              </a:ext>
            </a:extLst>
          </p:cNvPr>
          <p:cNvSpPr>
            <a:spLocks noGrp="1"/>
          </p:cNvSpPr>
          <p:nvPr>
            <p:ph idx="1"/>
          </p:nvPr>
        </p:nvSpPr>
        <p:spPr>
          <a:xfrm>
            <a:off x="858064" y="2639380"/>
            <a:ext cx="3205049" cy="3229714"/>
          </a:xfrm>
        </p:spPr>
        <p:txBody>
          <a:bodyPr>
            <a:normAutofit/>
          </a:bodyPr>
          <a:lstStyle/>
          <a:p>
            <a:endParaRPr lang="en-US"/>
          </a:p>
        </p:txBody>
      </p:sp>
      <p:pic>
        <p:nvPicPr>
          <p:cNvPr id="4" name="Picture 4" descr="Chart, bar chart&#10;&#10;Description automatically generated">
            <a:extLst>
              <a:ext uri="{FF2B5EF4-FFF2-40B4-BE49-F238E27FC236}">
                <a16:creationId xmlns:a16="http://schemas.microsoft.com/office/drawing/2014/main" id="{4B6C2416-CAAE-EB4E-0F14-1700879FB869}"/>
              </a:ext>
            </a:extLst>
          </p:cNvPr>
          <p:cNvPicPr>
            <a:picLocks noChangeAspect="1"/>
          </p:cNvPicPr>
          <p:nvPr/>
        </p:nvPicPr>
        <p:blipFill>
          <a:blip r:embed="rId2"/>
          <a:stretch>
            <a:fillRect/>
          </a:stretch>
        </p:blipFill>
        <p:spPr>
          <a:xfrm>
            <a:off x="4145448" y="471543"/>
            <a:ext cx="8049670" cy="5738798"/>
          </a:xfrm>
          <a:prstGeom prst="rect">
            <a:avLst/>
          </a:prstGeom>
        </p:spPr>
      </p:pic>
      <p:sp>
        <p:nvSpPr>
          <p:cNvPr id="15" name="Rectangle 14">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36166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AFFD3B-906B-1C35-90FA-73FA0C51F436}"/>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dirty="0">
                <a:solidFill>
                  <a:schemeClr val="tx1">
                    <a:lumMod val="85000"/>
                    <a:lumOff val="15000"/>
                  </a:schemeClr>
                </a:solidFill>
              </a:rPr>
              <a:t>Dataset - </a:t>
            </a:r>
            <a:r>
              <a:rPr lang="en-US" dirty="0" err="1">
                <a:solidFill>
                  <a:schemeClr val="tx1">
                    <a:lumMod val="85000"/>
                    <a:lumOff val="15000"/>
                  </a:schemeClr>
                </a:solidFill>
              </a:rPr>
              <a:t>WordCloud</a:t>
            </a:r>
            <a:endParaRPr lang="en-US" dirty="0">
              <a:solidFill>
                <a:schemeClr val="tx1">
                  <a:lumMod val="85000"/>
                  <a:lumOff val="15000"/>
                </a:schemeClr>
              </a:solidFill>
            </a:endParaRPr>
          </a:p>
        </p:txBody>
      </p:sp>
      <p:pic>
        <p:nvPicPr>
          <p:cNvPr id="4" name="Picture 4" descr="Text&#10;&#10;Description automatically generated">
            <a:extLst>
              <a:ext uri="{FF2B5EF4-FFF2-40B4-BE49-F238E27FC236}">
                <a16:creationId xmlns:a16="http://schemas.microsoft.com/office/drawing/2014/main" id="{F4BB1DDC-7203-FDC2-5BD0-DD49DB234373}"/>
              </a:ext>
            </a:extLst>
          </p:cNvPr>
          <p:cNvPicPr>
            <a:picLocks noChangeAspect="1"/>
          </p:cNvPicPr>
          <p:nvPr/>
        </p:nvPicPr>
        <p:blipFill>
          <a:blip r:embed="rId2"/>
          <a:stretch>
            <a:fillRect/>
          </a:stretch>
        </p:blipFill>
        <p:spPr>
          <a:xfrm>
            <a:off x="267111" y="851567"/>
            <a:ext cx="7702438" cy="5157998"/>
          </a:xfrm>
          <a:prstGeom prst="rect">
            <a:avLst/>
          </a:prstGeom>
        </p:spPr>
      </p:pic>
      <p:cxnSp>
        <p:nvCxnSpPr>
          <p:cNvPr id="28" name="Straight Connector 27">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B68664F-7174-F454-7442-FEE6E7E17C92}"/>
              </a:ext>
            </a:extLst>
          </p:cNvPr>
          <p:cNvSpPr txBox="1"/>
          <p:nvPr/>
        </p:nvSpPr>
        <p:spPr>
          <a:xfrm>
            <a:off x="319851" y="6039555"/>
            <a:ext cx="48542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 </a:t>
            </a:r>
            <a:r>
              <a:rPr lang="en-US" sz="1200" dirty="0" err="1"/>
              <a:t>Wordcloud</a:t>
            </a:r>
            <a:r>
              <a:rPr lang="en-US" sz="1200" dirty="0"/>
              <a:t> only for </a:t>
            </a:r>
            <a:r>
              <a:rPr lang="en-US" sz="1200" dirty="0" err="1"/>
              <a:t>english</a:t>
            </a:r>
            <a:r>
              <a:rPr lang="en-US" sz="1200" dirty="0"/>
              <a:t> tweets</a:t>
            </a:r>
          </a:p>
        </p:txBody>
      </p:sp>
    </p:spTree>
    <p:extLst>
      <p:ext uri="{BB962C8B-B14F-4D97-AF65-F5344CB8AC3E}">
        <p14:creationId xmlns:p14="http://schemas.microsoft.com/office/powerpoint/2010/main" val="2186895440"/>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RetrospectVTI</vt:lpstr>
      <vt:lpstr>Ukraine War Sentiment Analysis</vt:lpstr>
      <vt:lpstr>Team</vt:lpstr>
      <vt:lpstr>Disclaimer</vt:lpstr>
      <vt:lpstr>Introduction</vt:lpstr>
      <vt:lpstr>Task</vt:lpstr>
      <vt:lpstr>Dataset</vt:lpstr>
      <vt:lpstr>Dataset- Languages</vt:lpstr>
      <vt:lpstr>Dataset - Hashtags</vt:lpstr>
      <vt:lpstr>Dataset - WordCloud</vt:lpstr>
      <vt:lpstr>Problems</vt:lpstr>
      <vt:lpstr>Preprocessing</vt:lpstr>
      <vt:lpstr>Dealing with Dataset Size</vt:lpstr>
      <vt:lpstr>Dealing with Improper Locations</vt:lpstr>
      <vt:lpstr>Problems</vt:lpstr>
      <vt:lpstr>Country Wise Tweets</vt:lpstr>
      <vt:lpstr>Spam Detection</vt:lpstr>
      <vt:lpstr>Dealing with Spam</vt:lpstr>
      <vt:lpstr>Bag Of Words</vt:lpstr>
      <vt:lpstr>Limitations</vt:lpstr>
      <vt:lpstr>Word Embeddings</vt:lpstr>
      <vt:lpstr>Word Embeddings</vt:lpstr>
      <vt:lpstr>Spacy</vt:lpstr>
      <vt:lpstr>Spam Tweets</vt:lpstr>
      <vt:lpstr>PowerPoint Presentation</vt:lpstr>
      <vt:lpstr>PowerPoint Presentation</vt:lpstr>
      <vt:lpstr>Sentiment Analysis</vt:lpstr>
      <vt:lpstr>Sentiment Analysis - Introduction</vt:lpstr>
      <vt:lpstr>Sentiment Analysis - Steps</vt:lpstr>
      <vt:lpstr>Pro Russia Graph</vt:lpstr>
      <vt:lpstr>Pro Ukraine Graph</vt:lpstr>
      <vt:lpstr>Analysis and Recommendations</vt:lpstr>
      <vt:lpstr>USA (Towards 2024 elections)</vt:lpstr>
      <vt:lpstr>India (Towards 2024 elections)</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828</cp:revision>
  <dcterms:created xsi:type="dcterms:W3CDTF">2023-04-25T15:53:16Z</dcterms:created>
  <dcterms:modified xsi:type="dcterms:W3CDTF">2023-05-09T03:35:55Z</dcterms:modified>
</cp:coreProperties>
</file>